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sldIdLst>
    <p:sldId id="262" r:id="rId5"/>
    <p:sldId id="266" r:id="rId6"/>
    <p:sldId id="263" r:id="rId7"/>
    <p:sldId id="264" r:id="rId8"/>
    <p:sldId id="268" r:id="rId9"/>
    <p:sldId id="270" r:id="rId10"/>
    <p:sldId id="272" r:id="rId11"/>
    <p:sldId id="285" r:id="rId12"/>
    <p:sldId id="277" r:id="rId13"/>
    <p:sldId id="278" r:id="rId14"/>
    <p:sldId id="273" r:id="rId15"/>
    <p:sldId id="274" r:id="rId16"/>
    <p:sldId id="290" r:id="rId17"/>
    <p:sldId id="289" r:id="rId18"/>
    <p:sldId id="296" r:id="rId19"/>
    <p:sldId id="293" r:id="rId20"/>
    <p:sldId id="294" r:id="rId21"/>
    <p:sldId id="286" r:id="rId22"/>
    <p:sldId id="287" r:id="rId23"/>
    <p:sldId id="288" r:id="rId24"/>
    <p:sldId id="291" r:id="rId25"/>
    <p:sldId id="292" r:id="rId26"/>
    <p:sldId id="275" r:id="rId27"/>
    <p:sldId id="276" r:id="rId28"/>
    <p:sldId id="297" r:id="rId29"/>
    <p:sldId id="295" r:id="rId30"/>
    <p:sldId id="279" r:id="rId31"/>
    <p:sldId id="282" r:id="rId32"/>
    <p:sldId id="283" r:id="rId33"/>
    <p:sldId id="284" r:id="rId34"/>
  </p:sldIdLst>
  <p:sldSz cx="18288000" cy="10287000"/>
  <p:notesSz cx="6858000" cy="9144000"/>
  <p:embeddedFontLst>
    <p:embeddedFont>
      <p:font typeface="Raleway" pitchFamily="2"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FB417"/>
    <a:srgbClr val="FFCC99"/>
    <a:srgbClr val="065E69"/>
    <a:srgbClr val="BA9302"/>
    <a:srgbClr val="D0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BF16A-AB94-4AD1-810B-8FBC3D1464FA}" v="2216" dt="2025-10-02T11:29:29.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94607" autoAdjust="0"/>
  </p:normalViewPr>
  <p:slideViewPr>
    <p:cSldViewPr>
      <p:cViewPr varScale="1">
        <p:scale>
          <a:sx n="67" d="100"/>
          <a:sy n="67" d="100"/>
        </p:scale>
        <p:origin x="120" y="186"/>
      </p:cViewPr>
      <p:guideLst>
        <p:guide orient="horz" pos="2160"/>
        <p:guide pos="288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00" d="100"/>
        <a:sy n="100" d="100"/>
      </p:scale>
      <p:origin x="0" y="0"/>
    </p:cViewPr>
  </p:sorterViewPr>
  <p:notesViewPr>
    <p:cSldViewPr>
      <p:cViewPr varScale="1">
        <p:scale>
          <a:sx n="87" d="100"/>
          <a:sy n="87" d="100"/>
        </p:scale>
        <p:origin x="95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Jermyn" userId="255f86be-fbae-4df8-bd82-8db76cf00e7e" providerId="ADAL" clId="{4EABF16A-AB94-4AD1-810B-8FBC3D1464FA}"/>
    <pc:docChg chg="undo custSel addSld modSld">
      <pc:chgData name="Matt Jermyn" userId="255f86be-fbae-4df8-bd82-8db76cf00e7e" providerId="ADAL" clId="{4EABF16A-AB94-4AD1-810B-8FBC3D1464FA}" dt="2025-10-02T11:29:33.712" v="2834" actId="14100"/>
      <pc:docMkLst>
        <pc:docMk/>
      </pc:docMkLst>
      <pc:sldChg chg="modSp mod">
        <pc:chgData name="Matt Jermyn" userId="255f86be-fbae-4df8-bd82-8db76cf00e7e" providerId="ADAL" clId="{4EABF16A-AB94-4AD1-810B-8FBC3D1464FA}" dt="2025-10-02T09:15:11.271" v="172" actId="1076"/>
        <pc:sldMkLst>
          <pc:docMk/>
          <pc:sldMk cId="1358997253" sldId="266"/>
        </pc:sldMkLst>
        <pc:spChg chg="mod">
          <ac:chgData name="Matt Jermyn" userId="255f86be-fbae-4df8-bd82-8db76cf00e7e" providerId="ADAL" clId="{4EABF16A-AB94-4AD1-810B-8FBC3D1464FA}" dt="2025-10-02T09:15:11.271" v="172" actId="1076"/>
          <ac:spMkLst>
            <pc:docMk/>
            <pc:sldMk cId="1358997253" sldId="266"/>
            <ac:spMk id="7" creationId="{C8DCD92D-8D43-4C53-A72F-E39C1B759852}"/>
          </ac:spMkLst>
        </pc:spChg>
      </pc:sldChg>
      <pc:sldChg chg="addSp delSp modSp mod delAnim">
        <pc:chgData name="Matt Jermyn" userId="255f86be-fbae-4df8-bd82-8db76cf00e7e" providerId="ADAL" clId="{4EABF16A-AB94-4AD1-810B-8FBC3D1464FA}" dt="2025-10-02T09:15:23.560" v="174" actId="1076"/>
        <pc:sldMkLst>
          <pc:docMk/>
          <pc:sldMk cId="1820547609" sldId="289"/>
        </pc:sldMkLst>
        <pc:spChg chg="add mod">
          <ac:chgData name="Matt Jermyn" userId="255f86be-fbae-4df8-bd82-8db76cf00e7e" providerId="ADAL" clId="{4EABF16A-AB94-4AD1-810B-8FBC3D1464FA}" dt="2025-10-02T09:15:23.560" v="174" actId="1076"/>
          <ac:spMkLst>
            <pc:docMk/>
            <pc:sldMk cId="1820547609" sldId="289"/>
            <ac:spMk id="3" creationId="{2B348916-1701-E5E3-704F-6EFE1D0839CA}"/>
          </ac:spMkLst>
        </pc:spChg>
        <pc:picChg chg="del">
          <ac:chgData name="Matt Jermyn" userId="255f86be-fbae-4df8-bd82-8db76cf00e7e" providerId="ADAL" clId="{4EABF16A-AB94-4AD1-810B-8FBC3D1464FA}" dt="2025-10-02T09:06:17.277" v="0" actId="478"/>
          <ac:picMkLst>
            <pc:docMk/>
            <pc:sldMk cId="1820547609" sldId="289"/>
            <ac:picMk id="2" creationId="{1E43EEED-103C-806E-5481-14022981F40A}"/>
          </ac:picMkLst>
        </pc:picChg>
      </pc:sldChg>
      <pc:sldChg chg="addSp modSp mod modAnim">
        <pc:chgData name="Matt Jermyn" userId="255f86be-fbae-4df8-bd82-8db76cf00e7e" providerId="ADAL" clId="{4EABF16A-AB94-4AD1-810B-8FBC3D1464FA}" dt="2025-10-02T11:29:33.712" v="2834" actId="14100"/>
        <pc:sldMkLst>
          <pc:docMk/>
          <pc:sldMk cId="1512078720" sldId="291"/>
        </pc:sldMkLst>
        <pc:spChg chg="add mod">
          <ac:chgData name="Matt Jermyn" userId="255f86be-fbae-4df8-bd82-8db76cf00e7e" providerId="ADAL" clId="{4EABF16A-AB94-4AD1-810B-8FBC3D1464FA}" dt="2025-10-02T11:24:56.824" v="2669" actId="14100"/>
          <ac:spMkLst>
            <pc:docMk/>
            <pc:sldMk cId="1512078720" sldId="291"/>
            <ac:spMk id="2" creationId="{81AD2888-FB8C-A380-85B3-3E977B387A3D}"/>
          </ac:spMkLst>
        </pc:spChg>
        <pc:spChg chg="add mod">
          <ac:chgData name="Matt Jermyn" userId="255f86be-fbae-4df8-bd82-8db76cf00e7e" providerId="ADAL" clId="{4EABF16A-AB94-4AD1-810B-8FBC3D1464FA}" dt="2025-10-02T11:28:50.432" v="2789" actId="1035"/>
          <ac:spMkLst>
            <pc:docMk/>
            <pc:sldMk cId="1512078720" sldId="291"/>
            <ac:spMk id="4" creationId="{15054538-E0B8-3A15-2E3B-1F0BA4ECAE3C}"/>
          </ac:spMkLst>
        </pc:spChg>
        <pc:spChg chg="add mod">
          <ac:chgData name="Matt Jermyn" userId="255f86be-fbae-4df8-bd82-8db76cf00e7e" providerId="ADAL" clId="{4EABF16A-AB94-4AD1-810B-8FBC3D1464FA}" dt="2025-10-02T11:29:33.712" v="2834" actId="14100"/>
          <ac:spMkLst>
            <pc:docMk/>
            <pc:sldMk cId="1512078720" sldId="291"/>
            <ac:spMk id="6" creationId="{BD925D89-F4EB-348D-2EA1-FAF789F20298}"/>
          </ac:spMkLst>
        </pc:spChg>
        <pc:picChg chg="mod">
          <ac:chgData name="Matt Jermyn" userId="255f86be-fbae-4df8-bd82-8db76cf00e7e" providerId="ADAL" clId="{4EABF16A-AB94-4AD1-810B-8FBC3D1464FA}" dt="2025-10-02T11:24:24.122" v="2665" actId="1076"/>
          <ac:picMkLst>
            <pc:docMk/>
            <pc:sldMk cId="1512078720" sldId="291"/>
            <ac:picMk id="5" creationId="{E8530402-30AD-FA83-D449-17E7B1C850CB}"/>
          </ac:picMkLst>
        </pc:picChg>
        <pc:picChg chg="mod">
          <ac:chgData name="Matt Jermyn" userId="255f86be-fbae-4df8-bd82-8db76cf00e7e" providerId="ADAL" clId="{4EABF16A-AB94-4AD1-810B-8FBC3D1464FA}" dt="2025-10-02T11:28:50.432" v="2789" actId="1035"/>
          <ac:picMkLst>
            <pc:docMk/>
            <pc:sldMk cId="1512078720" sldId="291"/>
            <ac:picMk id="1026" creationId="{A5CDE2A0-5F32-414D-7B0C-DC3324E2424D}"/>
          </ac:picMkLst>
        </pc:picChg>
      </pc:sldChg>
      <pc:sldChg chg="addSp delSp modSp mod delAnim modAnim">
        <pc:chgData name="Matt Jermyn" userId="255f86be-fbae-4df8-bd82-8db76cf00e7e" providerId="ADAL" clId="{4EABF16A-AB94-4AD1-810B-8FBC3D1464FA}" dt="2025-10-02T11:27:41.407" v="2782" actId="20577"/>
        <pc:sldMkLst>
          <pc:docMk/>
          <pc:sldMk cId="1622448661" sldId="292"/>
        </pc:sldMkLst>
        <pc:spChg chg="mod">
          <ac:chgData name="Matt Jermyn" userId="255f86be-fbae-4df8-bd82-8db76cf00e7e" providerId="ADAL" clId="{4EABF16A-AB94-4AD1-810B-8FBC3D1464FA}" dt="2025-10-02T11:15:44.082" v="1512" actId="1037"/>
          <ac:spMkLst>
            <pc:docMk/>
            <pc:sldMk cId="1622448661" sldId="292"/>
            <ac:spMk id="2" creationId="{4CBBE1F9-ED52-0E0A-CD1C-5B49277F40B6}"/>
          </ac:spMkLst>
        </pc:spChg>
        <pc:spChg chg="mod">
          <ac:chgData name="Matt Jermyn" userId="255f86be-fbae-4df8-bd82-8db76cf00e7e" providerId="ADAL" clId="{4EABF16A-AB94-4AD1-810B-8FBC3D1464FA}" dt="2025-10-02T10:36:35.219" v="1078" actId="14100"/>
          <ac:spMkLst>
            <pc:docMk/>
            <pc:sldMk cId="1622448661" sldId="292"/>
            <ac:spMk id="3" creationId="{4133A011-3B8F-098E-0B6E-EAEBB5031775}"/>
          </ac:spMkLst>
        </pc:spChg>
        <pc:spChg chg="mod">
          <ac:chgData name="Matt Jermyn" userId="255f86be-fbae-4df8-bd82-8db76cf00e7e" providerId="ADAL" clId="{4EABF16A-AB94-4AD1-810B-8FBC3D1464FA}" dt="2025-10-02T11:15:44.082" v="1512" actId="1037"/>
          <ac:spMkLst>
            <pc:docMk/>
            <pc:sldMk cId="1622448661" sldId="292"/>
            <ac:spMk id="4" creationId="{33685FE7-6348-DC6F-CF02-E7D10D3CA8B2}"/>
          </ac:spMkLst>
        </pc:spChg>
        <pc:spChg chg="mod">
          <ac:chgData name="Matt Jermyn" userId="255f86be-fbae-4df8-bd82-8db76cf00e7e" providerId="ADAL" clId="{4EABF16A-AB94-4AD1-810B-8FBC3D1464FA}" dt="2025-10-02T11:15:44.082" v="1512" actId="1037"/>
          <ac:spMkLst>
            <pc:docMk/>
            <pc:sldMk cId="1622448661" sldId="292"/>
            <ac:spMk id="5" creationId="{4F85C4D1-8941-715A-ABFF-F7864AC397EC}"/>
          </ac:spMkLst>
        </pc:spChg>
        <pc:spChg chg="mod">
          <ac:chgData name="Matt Jermyn" userId="255f86be-fbae-4df8-bd82-8db76cf00e7e" providerId="ADAL" clId="{4EABF16A-AB94-4AD1-810B-8FBC3D1464FA}" dt="2025-10-02T11:15:44.082" v="1512" actId="1037"/>
          <ac:spMkLst>
            <pc:docMk/>
            <pc:sldMk cId="1622448661" sldId="292"/>
            <ac:spMk id="6" creationId="{CF88EEC8-3B72-FD36-B141-B510B248D3C4}"/>
          </ac:spMkLst>
        </pc:spChg>
        <pc:spChg chg="mod">
          <ac:chgData name="Matt Jermyn" userId="255f86be-fbae-4df8-bd82-8db76cf00e7e" providerId="ADAL" clId="{4EABF16A-AB94-4AD1-810B-8FBC3D1464FA}" dt="2025-10-02T11:15:44.082" v="1512" actId="1037"/>
          <ac:spMkLst>
            <pc:docMk/>
            <pc:sldMk cId="1622448661" sldId="292"/>
            <ac:spMk id="7" creationId="{F6519EC7-F730-B3F7-AC42-7F7569E14AD8}"/>
          </ac:spMkLst>
        </pc:spChg>
        <pc:spChg chg="add mod">
          <ac:chgData name="Matt Jermyn" userId="255f86be-fbae-4df8-bd82-8db76cf00e7e" providerId="ADAL" clId="{4EABF16A-AB94-4AD1-810B-8FBC3D1464FA}" dt="2025-10-02T11:15:22.371" v="1473" actId="14100"/>
          <ac:spMkLst>
            <pc:docMk/>
            <pc:sldMk cId="1622448661" sldId="292"/>
            <ac:spMk id="8" creationId="{4AACC0C1-0805-592F-65D3-DA8FB11FEE91}"/>
          </ac:spMkLst>
        </pc:spChg>
        <pc:spChg chg="add mod">
          <ac:chgData name="Matt Jermyn" userId="255f86be-fbae-4df8-bd82-8db76cf00e7e" providerId="ADAL" clId="{4EABF16A-AB94-4AD1-810B-8FBC3D1464FA}" dt="2025-10-02T11:16:29.178" v="1525" actId="1036"/>
          <ac:spMkLst>
            <pc:docMk/>
            <pc:sldMk cId="1622448661" sldId="292"/>
            <ac:spMk id="9" creationId="{0D2E4B1C-5AFF-CC83-DA20-5414DC606E49}"/>
          </ac:spMkLst>
        </pc:spChg>
        <pc:spChg chg="add mod">
          <ac:chgData name="Matt Jermyn" userId="255f86be-fbae-4df8-bd82-8db76cf00e7e" providerId="ADAL" clId="{4EABF16A-AB94-4AD1-810B-8FBC3D1464FA}" dt="2025-10-02T11:15:35.114" v="1494" actId="1036"/>
          <ac:spMkLst>
            <pc:docMk/>
            <pc:sldMk cId="1622448661" sldId="292"/>
            <ac:spMk id="10" creationId="{A53CFA3E-DCFC-1ECD-B34A-AA552391090B}"/>
          </ac:spMkLst>
        </pc:spChg>
        <pc:spChg chg="add mod">
          <ac:chgData name="Matt Jermyn" userId="255f86be-fbae-4df8-bd82-8db76cf00e7e" providerId="ADAL" clId="{4EABF16A-AB94-4AD1-810B-8FBC3D1464FA}" dt="2025-10-02T11:17:57.153" v="1572" actId="14100"/>
          <ac:spMkLst>
            <pc:docMk/>
            <pc:sldMk cId="1622448661" sldId="292"/>
            <ac:spMk id="23" creationId="{656820B8-B63B-BB14-B192-2191B65D2B9C}"/>
          </ac:spMkLst>
        </pc:spChg>
        <pc:spChg chg="add mod">
          <ac:chgData name="Matt Jermyn" userId="255f86be-fbae-4df8-bd82-8db76cf00e7e" providerId="ADAL" clId="{4EABF16A-AB94-4AD1-810B-8FBC3D1464FA}" dt="2025-10-02T11:27:29.042" v="2769" actId="20577"/>
          <ac:spMkLst>
            <pc:docMk/>
            <pc:sldMk cId="1622448661" sldId="292"/>
            <ac:spMk id="24" creationId="{6C131D9A-D60F-04E3-B89A-7E8C92B29B0A}"/>
          </ac:spMkLst>
        </pc:spChg>
        <pc:spChg chg="add del mod">
          <ac:chgData name="Matt Jermyn" userId="255f86be-fbae-4df8-bd82-8db76cf00e7e" providerId="ADAL" clId="{4EABF16A-AB94-4AD1-810B-8FBC3D1464FA}" dt="2025-10-02T10:56:02.227" v="1193"/>
          <ac:spMkLst>
            <pc:docMk/>
            <pc:sldMk cId="1622448661" sldId="292"/>
            <ac:spMk id="25" creationId="{5710C3BD-C9BA-21F9-0CBD-EDFE5D73321C}"/>
          </ac:spMkLst>
        </pc:spChg>
        <pc:spChg chg="add mod">
          <ac:chgData name="Matt Jermyn" userId="255f86be-fbae-4df8-bd82-8db76cf00e7e" providerId="ADAL" clId="{4EABF16A-AB94-4AD1-810B-8FBC3D1464FA}" dt="2025-10-02T11:27:41.407" v="2782" actId="20577"/>
          <ac:spMkLst>
            <pc:docMk/>
            <pc:sldMk cId="1622448661" sldId="292"/>
            <ac:spMk id="30" creationId="{02B92B64-D095-05E0-83F9-384A98809B9D}"/>
          </ac:spMkLst>
        </pc:spChg>
        <pc:cxnChg chg="add mod">
          <ac:chgData name="Matt Jermyn" userId="255f86be-fbae-4df8-bd82-8db76cf00e7e" providerId="ADAL" clId="{4EABF16A-AB94-4AD1-810B-8FBC3D1464FA}" dt="2025-10-02T11:15:44.082" v="1512" actId="1037"/>
          <ac:cxnSpMkLst>
            <pc:docMk/>
            <pc:sldMk cId="1622448661" sldId="292"/>
            <ac:cxnSpMk id="12" creationId="{09FA06AD-02FF-753F-57AC-FDFC78D274E5}"/>
          </ac:cxnSpMkLst>
        </pc:cxnChg>
        <pc:cxnChg chg="add mod">
          <ac:chgData name="Matt Jermyn" userId="255f86be-fbae-4df8-bd82-8db76cf00e7e" providerId="ADAL" clId="{4EABF16A-AB94-4AD1-810B-8FBC3D1464FA}" dt="2025-10-02T11:16:08.442" v="1516" actId="1076"/>
          <ac:cxnSpMkLst>
            <pc:docMk/>
            <pc:sldMk cId="1622448661" sldId="292"/>
            <ac:cxnSpMk id="13" creationId="{5BA0514E-79EA-1718-2E5A-47B6A9E3A0D2}"/>
          </ac:cxnSpMkLst>
        </pc:cxnChg>
        <pc:cxnChg chg="add mod">
          <ac:chgData name="Matt Jermyn" userId="255f86be-fbae-4df8-bd82-8db76cf00e7e" providerId="ADAL" clId="{4EABF16A-AB94-4AD1-810B-8FBC3D1464FA}" dt="2025-10-02T11:16:00.768" v="1515" actId="1076"/>
          <ac:cxnSpMkLst>
            <pc:docMk/>
            <pc:sldMk cId="1622448661" sldId="292"/>
            <ac:cxnSpMk id="15" creationId="{B0D93421-4F88-B69C-CF41-E3529A26B7C8}"/>
          </ac:cxnSpMkLst>
        </pc:cxnChg>
      </pc:sldChg>
      <pc:sldChg chg="modSp">
        <pc:chgData name="Matt Jermyn" userId="255f86be-fbae-4df8-bd82-8db76cf00e7e" providerId="ADAL" clId="{4EABF16A-AB94-4AD1-810B-8FBC3D1464FA}" dt="2025-10-02T09:14:38.009" v="170" actId="20577"/>
        <pc:sldMkLst>
          <pc:docMk/>
          <pc:sldMk cId="3412306260" sldId="293"/>
        </pc:sldMkLst>
        <pc:spChg chg="mod">
          <ac:chgData name="Matt Jermyn" userId="255f86be-fbae-4df8-bd82-8db76cf00e7e" providerId="ADAL" clId="{4EABF16A-AB94-4AD1-810B-8FBC3D1464FA}" dt="2025-10-02T09:14:38.009" v="170" actId="20577"/>
          <ac:spMkLst>
            <pc:docMk/>
            <pc:sldMk cId="3412306260" sldId="293"/>
            <ac:spMk id="9" creationId="{7BCB8DD8-C415-7CE3-0FD1-F341A8FCA11F}"/>
          </ac:spMkLst>
        </pc:spChg>
      </pc:sldChg>
      <pc:sldChg chg="modSp add mod">
        <pc:chgData name="Matt Jermyn" userId="255f86be-fbae-4df8-bd82-8db76cf00e7e" providerId="ADAL" clId="{4EABF16A-AB94-4AD1-810B-8FBC3D1464FA}" dt="2025-10-02T09:14:14.827" v="154" actId="313"/>
        <pc:sldMkLst>
          <pc:docMk/>
          <pc:sldMk cId="862324407" sldId="296"/>
        </pc:sldMkLst>
        <pc:spChg chg="mod">
          <ac:chgData name="Matt Jermyn" userId="255f86be-fbae-4df8-bd82-8db76cf00e7e" providerId="ADAL" clId="{4EABF16A-AB94-4AD1-810B-8FBC3D1464FA}" dt="2025-10-02T09:14:14.827" v="154" actId="313"/>
          <ac:spMkLst>
            <pc:docMk/>
            <pc:sldMk cId="862324407" sldId="296"/>
            <ac:spMk id="3" creationId="{2B348916-1701-E5E3-704F-6EFE1D0839CA}"/>
          </ac:spMkLst>
        </pc:spChg>
      </pc:sldChg>
      <pc:sldChg chg="add">
        <pc:chgData name="Matt Jermyn" userId="255f86be-fbae-4df8-bd82-8db76cf00e7e" providerId="ADAL" clId="{4EABF16A-AB94-4AD1-810B-8FBC3D1464FA}" dt="2025-10-02T09:27:00.864" v="175"/>
        <pc:sldMkLst>
          <pc:docMk/>
          <pc:sldMk cId="3410936711"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D55C9-B808-4E4B-957E-389642144A05}" type="datetimeFigureOut">
              <a:rPr lang="en-GB" smtClean="0"/>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6B14B-4202-41C0-8DBF-83BDB15DACB9}" type="slidenum">
              <a:rPr lang="en-GB" smtClean="0"/>
              <a:t>‹#›</a:t>
            </a:fld>
            <a:endParaRPr lang="en-GB"/>
          </a:p>
        </p:txBody>
      </p:sp>
    </p:spTree>
    <p:extLst>
      <p:ext uri="{BB962C8B-B14F-4D97-AF65-F5344CB8AC3E}">
        <p14:creationId xmlns:p14="http://schemas.microsoft.com/office/powerpoint/2010/main" val="68418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3</a:t>
            </a:fld>
            <a:endParaRPr lang="en-GB"/>
          </a:p>
        </p:txBody>
      </p:sp>
    </p:spTree>
    <p:extLst>
      <p:ext uri="{BB962C8B-B14F-4D97-AF65-F5344CB8AC3E}">
        <p14:creationId xmlns:p14="http://schemas.microsoft.com/office/powerpoint/2010/main" val="2412806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12</a:t>
            </a:fld>
            <a:endParaRPr lang="en-GB"/>
          </a:p>
        </p:txBody>
      </p:sp>
    </p:spTree>
    <p:extLst>
      <p:ext uri="{BB962C8B-B14F-4D97-AF65-F5344CB8AC3E}">
        <p14:creationId xmlns:p14="http://schemas.microsoft.com/office/powerpoint/2010/main" val="896552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13</a:t>
            </a:fld>
            <a:endParaRPr lang="en-GB"/>
          </a:p>
        </p:txBody>
      </p:sp>
    </p:spTree>
    <p:extLst>
      <p:ext uri="{BB962C8B-B14F-4D97-AF65-F5344CB8AC3E}">
        <p14:creationId xmlns:p14="http://schemas.microsoft.com/office/powerpoint/2010/main" val="80813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20</a:t>
            </a:fld>
            <a:endParaRPr lang="en-GB"/>
          </a:p>
        </p:txBody>
      </p:sp>
    </p:spTree>
    <p:extLst>
      <p:ext uri="{BB962C8B-B14F-4D97-AF65-F5344CB8AC3E}">
        <p14:creationId xmlns:p14="http://schemas.microsoft.com/office/powerpoint/2010/main" val="383193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23</a:t>
            </a:fld>
            <a:endParaRPr lang="en-GB"/>
          </a:p>
        </p:txBody>
      </p:sp>
    </p:spTree>
    <p:extLst>
      <p:ext uri="{BB962C8B-B14F-4D97-AF65-F5344CB8AC3E}">
        <p14:creationId xmlns:p14="http://schemas.microsoft.com/office/powerpoint/2010/main" val="1469319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24</a:t>
            </a:fld>
            <a:endParaRPr lang="en-GB"/>
          </a:p>
        </p:txBody>
      </p:sp>
    </p:spTree>
    <p:extLst>
      <p:ext uri="{BB962C8B-B14F-4D97-AF65-F5344CB8AC3E}">
        <p14:creationId xmlns:p14="http://schemas.microsoft.com/office/powerpoint/2010/main" val="517879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25</a:t>
            </a:fld>
            <a:endParaRPr lang="en-GB"/>
          </a:p>
        </p:txBody>
      </p:sp>
    </p:spTree>
    <p:extLst>
      <p:ext uri="{BB962C8B-B14F-4D97-AF65-F5344CB8AC3E}">
        <p14:creationId xmlns:p14="http://schemas.microsoft.com/office/powerpoint/2010/main" val="426397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A1CF6-F368-6DA2-E4D3-41CBD349D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BF55D-339F-524C-D63E-BE871A9D6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F8143-3709-7C1A-2D2E-B051829A1D4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EA6937-1CD8-DDAC-2168-8719CC749A44}"/>
              </a:ext>
            </a:extLst>
          </p:cNvPr>
          <p:cNvSpPr>
            <a:spLocks noGrp="1"/>
          </p:cNvSpPr>
          <p:nvPr>
            <p:ph type="sldNum" sz="quarter" idx="5"/>
          </p:nvPr>
        </p:nvSpPr>
        <p:spPr/>
        <p:txBody>
          <a:bodyPr/>
          <a:lstStyle/>
          <a:p>
            <a:fld id="{AB96B14B-4202-41C0-8DBF-83BDB15DACB9}" type="slidenum">
              <a:rPr lang="en-GB" smtClean="0"/>
              <a:t>26</a:t>
            </a:fld>
            <a:endParaRPr lang="en-GB"/>
          </a:p>
        </p:txBody>
      </p:sp>
    </p:spTree>
    <p:extLst>
      <p:ext uri="{BB962C8B-B14F-4D97-AF65-F5344CB8AC3E}">
        <p14:creationId xmlns:p14="http://schemas.microsoft.com/office/powerpoint/2010/main" val="285965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27</a:t>
            </a:fld>
            <a:endParaRPr lang="en-GB"/>
          </a:p>
        </p:txBody>
      </p:sp>
    </p:spTree>
    <p:extLst>
      <p:ext uri="{BB962C8B-B14F-4D97-AF65-F5344CB8AC3E}">
        <p14:creationId xmlns:p14="http://schemas.microsoft.com/office/powerpoint/2010/main" val="2583496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28</a:t>
            </a:fld>
            <a:endParaRPr lang="en-GB"/>
          </a:p>
        </p:txBody>
      </p:sp>
    </p:spTree>
    <p:extLst>
      <p:ext uri="{BB962C8B-B14F-4D97-AF65-F5344CB8AC3E}">
        <p14:creationId xmlns:p14="http://schemas.microsoft.com/office/powerpoint/2010/main" val="4212622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29</a:t>
            </a:fld>
            <a:endParaRPr lang="en-GB"/>
          </a:p>
        </p:txBody>
      </p:sp>
    </p:spTree>
    <p:extLst>
      <p:ext uri="{BB962C8B-B14F-4D97-AF65-F5344CB8AC3E}">
        <p14:creationId xmlns:p14="http://schemas.microsoft.com/office/powerpoint/2010/main" val="75596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4</a:t>
            </a:fld>
            <a:endParaRPr lang="en-GB"/>
          </a:p>
        </p:txBody>
      </p:sp>
    </p:spTree>
    <p:extLst>
      <p:ext uri="{BB962C8B-B14F-4D97-AF65-F5344CB8AC3E}">
        <p14:creationId xmlns:p14="http://schemas.microsoft.com/office/powerpoint/2010/main" val="4217477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30</a:t>
            </a:fld>
            <a:endParaRPr lang="en-GB"/>
          </a:p>
        </p:txBody>
      </p:sp>
    </p:spTree>
    <p:extLst>
      <p:ext uri="{BB962C8B-B14F-4D97-AF65-F5344CB8AC3E}">
        <p14:creationId xmlns:p14="http://schemas.microsoft.com/office/powerpoint/2010/main" val="213804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5</a:t>
            </a:fld>
            <a:endParaRPr lang="en-GB"/>
          </a:p>
        </p:txBody>
      </p:sp>
    </p:spTree>
    <p:extLst>
      <p:ext uri="{BB962C8B-B14F-4D97-AF65-F5344CB8AC3E}">
        <p14:creationId xmlns:p14="http://schemas.microsoft.com/office/powerpoint/2010/main" val="11141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6</a:t>
            </a:fld>
            <a:endParaRPr lang="en-GB"/>
          </a:p>
        </p:txBody>
      </p:sp>
    </p:spTree>
    <p:extLst>
      <p:ext uri="{BB962C8B-B14F-4D97-AF65-F5344CB8AC3E}">
        <p14:creationId xmlns:p14="http://schemas.microsoft.com/office/powerpoint/2010/main" val="239007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7</a:t>
            </a:fld>
            <a:endParaRPr lang="en-GB"/>
          </a:p>
        </p:txBody>
      </p:sp>
    </p:spTree>
    <p:extLst>
      <p:ext uri="{BB962C8B-B14F-4D97-AF65-F5344CB8AC3E}">
        <p14:creationId xmlns:p14="http://schemas.microsoft.com/office/powerpoint/2010/main" val="9351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8</a:t>
            </a:fld>
            <a:endParaRPr lang="en-GB"/>
          </a:p>
        </p:txBody>
      </p:sp>
    </p:spTree>
    <p:extLst>
      <p:ext uri="{BB962C8B-B14F-4D97-AF65-F5344CB8AC3E}">
        <p14:creationId xmlns:p14="http://schemas.microsoft.com/office/powerpoint/2010/main" val="1754954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9</a:t>
            </a:fld>
            <a:endParaRPr lang="en-GB"/>
          </a:p>
        </p:txBody>
      </p:sp>
    </p:spTree>
    <p:extLst>
      <p:ext uri="{BB962C8B-B14F-4D97-AF65-F5344CB8AC3E}">
        <p14:creationId xmlns:p14="http://schemas.microsoft.com/office/powerpoint/2010/main" val="512249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10</a:t>
            </a:fld>
            <a:endParaRPr lang="en-GB"/>
          </a:p>
        </p:txBody>
      </p:sp>
    </p:spTree>
    <p:extLst>
      <p:ext uri="{BB962C8B-B14F-4D97-AF65-F5344CB8AC3E}">
        <p14:creationId xmlns:p14="http://schemas.microsoft.com/office/powerpoint/2010/main" val="1049465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6B14B-4202-41C0-8DBF-83BDB15DACB9}" type="slidenum">
              <a:rPr lang="en-GB" smtClean="0"/>
              <a:t>11</a:t>
            </a:fld>
            <a:endParaRPr lang="en-GB"/>
          </a:p>
        </p:txBody>
      </p:sp>
    </p:spTree>
    <p:extLst>
      <p:ext uri="{BB962C8B-B14F-4D97-AF65-F5344CB8AC3E}">
        <p14:creationId xmlns:p14="http://schemas.microsoft.com/office/powerpoint/2010/main" val="326490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3">
            <a:extLst>
              <a:ext uri="{FF2B5EF4-FFF2-40B4-BE49-F238E27FC236}">
                <a16:creationId xmlns:a16="http://schemas.microsoft.com/office/drawing/2014/main" id="{4C3878BB-7008-4D8B-BB2B-B132A7186FE8}"/>
              </a:ext>
            </a:extLst>
          </p:cNvPr>
          <p:cNvPicPr>
            <a:picLocks noChangeAspect="1"/>
          </p:cNvPicPr>
          <p:nvPr userDrawn="1"/>
        </p:nvPicPr>
        <p:blipFill>
          <a:blip r:embed="rId2"/>
          <a:srcRect/>
          <a:stretch>
            <a:fillRect/>
          </a:stretch>
        </p:blipFill>
        <p:spPr>
          <a:xfrm>
            <a:off x="389600" y="9007089"/>
            <a:ext cx="2354536" cy="76816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f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3">
            <a:extLst>
              <a:ext uri="{FF2B5EF4-FFF2-40B4-BE49-F238E27FC236}">
                <a16:creationId xmlns:a16="http://schemas.microsoft.com/office/drawing/2014/main" id="{8521ED0D-8C76-45A1-BE01-873B6C1FD019}"/>
              </a:ext>
            </a:extLst>
          </p:cNvPr>
          <p:cNvPicPr>
            <a:picLocks noChangeAspect="1"/>
          </p:cNvPicPr>
          <p:nvPr userDrawn="1"/>
        </p:nvPicPr>
        <p:blipFill>
          <a:blip r:embed="rId13"/>
          <a:srcRect/>
          <a:stretch>
            <a:fillRect/>
          </a:stretch>
        </p:blipFill>
        <p:spPr>
          <a:xfrm>
            <a:off x="389600" y="9007089"/>
            <a:ext cx="2354536" cy="768167"/>
          </a:xfrm>
          <a:prstGeom prst="rect">
            <a:avLst/>
          </a:prstGeom>
        </p:spPr>
      </p:pic>
      <p:pic>
        <p:nvPicPr>
          <p:cNvPr id="10" name="Picture 9" descr="A bunch of keys on a white background&#10;&#10;Description automatically generated">
            <a:extLst>
              <a:ext uri="{FF2B5EF4-FFF2-40B4-BE49-F238E27FC236}">
                <a16:creationId xmlns:a16="http://schemas.microsoft.com/office/drawing/2014/main" id="{69B12C26-206E-CA17-C61C-67C91D63F707}"/>
              </a:ext>
            </a:extLst>
          </p:cNvPr>
          <p:cNvPicPr>
            <a:picLocks noChangeAspect="1"/>
          </p:cNvPicPr>
          <p:nvPr userDrawn="1"/>
        </p:nvPicPr>
        <p:blipFill>
          <a:blip r:embed="rId14">
            <a:clrChange>
              <a:clrFrom>
                <a:srgbClr val="FAFAFA"/>
              </a:clrFrom>
              <a:clrTo>
                <a:srgbClr val="FAFAFA">
                  <a:alpha val="0"/>
                </a:srgbClr>
              </a:clrTo>
            </a:clrChange>
            <a:extLst>
              <a:ext uri="{28A0092B-C50C-407E-A947-70E740481C1C}">
                <a14:useLocalDpi xmlns:a14="http://schemas.microsoft.com/office/drawing/2010/main" val="0"/>
              </a:ext>
            </a:extLst>
          </a:blip>
          <a:srcRect t="22745" r="35920"/>
          <a:stretch/>
        </p:blipFill>
        <p:spPr>
          <a:xfrm>
            <a:off x="13411201" y="0"/>
            <a:ext cx="4876800" cy="37528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65E69"/>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65E6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65E6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65E6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65E6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65E6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4091940" y="3162300"/>
            <a:ext cx="10104120" cy="2585323"/>
          </a:xfrm>
          <a:prstGeom prst="rect">
            <a:avLst/>
          </a:prstGeom>
          <a:noFill/>
        </p:spPr>
        <p:txBody>
          <a:bodyPr wrap="square" rtlCol="0">
            <a:spAutoFit/>
          </a:bodyPr>
          <a:lstStyle/>
          <a:p>
            <a:pPr algn="ctr"/>
            <a:r>
              <a:rPr lang="en-US" sz="5400" b="1" dirty="0">
                <a:solidFill>
                  <a:srgbClr val="002060"/>
                </a:solidFill>
                <a:latin typeface="Raleway" panose="020B0604020202020204" charset="0"/>
              </a:rPr>
              <a:t>Churchwardens’ Training Day</a:t>
            </a:r>
          </a:p>
          <a:p>
            <a:pPr algn="ctr"/>
            <a:endParaRPr lang="en-US" sz="5400" b="1" dirty="0">
              <a:solidFill>
                <a:srgbClr val="BA9302"/>
              </a:solidFill>
              <a:latin typeface="Raleway" panose="020B0604020202020204" charset="0"/>
            </a:endParaRPr>
          </a:p>
          <a:p>
            <a:pPr algn="ctr"/>
            <a:r>
              <a:rPr lang="en-US" sz="5400" b="1" dirty="0">
                <a:solidFill>
                  <a:srgbClr val="002060"/>
                </a:solidFill>
                <a:latin typeface="Raleway" panose="020B0604020202020204" charset="0"/>
              </a:rPr>
              <a:t>Welcome</a:t>
            </a:r>
            <a:endParaRPr lang="en-GB" sz="5400" b="1" dirty="0">
              <a:solidFill>
                <a:srgbClr val="002060"/>
              </a:solidFill>
              <a:latin typeface="Raleway" panose="020B0604020202020204" charset="0"/>
            </a:endParaRPr>
          </a:p>
        </p:txBody>
      </p:sp>
    </p:spTree>
    <p:extLst>
      <p:ext uri="{BB962C8B-B14F-4D97-AF65-F5344CB8AC3E}">
        <p14:creationId xmlns:p14="http://schemas.microsoft.com/office/powerpoint/2010/main" val="337819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609600" y="1409700"/>
            <a:ext cx="10668000" cy="5509200"/>
          </a:xfrm>
          <a:prstGeom prst="rect">
            <a:avLst/>
          </a:prstGeom>
          <a:noFill/>
        </p:spPr>
        <p:txBody>
          <a:bodyPr wrap="square" rtlCol="0">
            <a:spAutoFit/>
          </a:bodyPr>
          <a:lstStyle/>
          <a:p>
            <a:r>
              <a:rPr lang="en-US" sz="4000" b="1" dirty="0">
                <a:solidFill>
                  <a:srgbClr val="002060"/>
                </a:solidFill>
                <a:latin typeface="Raleway" panose="020B0604020202020204" charset="0"/>
              </a:rPr>
              <a:t>Other areas:</a:t>
            </a:r>
          </a:p>
          <a:p>
            <a:endParaRPr lang="en-US" sz="2000" b="1" dirty="0">
              <a:solidFill>
                <a:srgbClr val="002060"/>
              </a:solidFill>
              <a:latin typeface="Raleway" panose="020B0604020202020204" charset="0"/>
            </a:endParaRPr>
          </a:p>
          <a:p>
            <a:pPr marL="571500" indent="-571500">
              <a:buFont typeface="Arial" panose="020B0604020202020204" pitchFamily="34" charset="0"/>
              <a:buChar char="•"/>
            </a:pPr>
            <a:r>
              <a:rPr lang="en-GB" sz="3600" dirty="0">
                <a:solidFill>
                  <a:srgbClr val="002060"/>
                </a:solidFill>
              </a:rPr>
              <a:t>Ex-officio member of the PCC</a:t>
            </a:r>
          </a:p>
          <a:p>
            <a:pPr marL="571500" indent="-571500">
              <a:buFont typeface="Arial" panose="020B0604020202020204" pitchFamily="34" charset="0"/>
              <a:buChar char="•"/>
            </a:pPr>
            <a:r>
              <a:rPr lang="en-GB" sz="3600" dirty="0">
                <a:solidFill>
                  <a:srgbClr val="002060"/>
                </a:solidFill>
                <a:latin typeface="Raleway" panose="020B0604020202020204" charset="0"/>
              </a:rPr>
              <a:t>Oversight of the activities of the church</a:t>
            </a:r>
          </a:p>
          <a:p>
            <a:pPr marL="571500" indent="-571500">
              <a:buFont typeface="Arial" panose="020B0604020202020204" pitchFamily="34" charset="0"/>
              <a:buChar char="•"/>
            </a:pPr>
            <a:r>
              <a:rPr lang="en-GB" sz="3600" dirty="0">
                <a:solidFill>
                  <a:srgbClr val="002060"/>
                </a:solidFill>
                <a:latin typeface="Raleway" panose="020B0604020202020204" charset="0"/>
              </a:rPr>
              <a:t>Involvement in services</a:t>
            </a:r>
          </a:p>
          <a:p>
            <a:pPr marL="571500" indent="-571500">
              <a:buFont typeface="Arial" panose="020B0604020202020204" pitchFamily="34" charset="0"/>
              <a:buChar char="•"/>
            </a:pPr>
            <a:r>
              <a:rPr lang="en-GB" sz="3600" dirty="0">
                <a:solidFill>
                  <a:srgbClr val="002060"/>
                </a:solidFill>
                <a:latin typeface="Raleway" panose="020B0604020202020204" charset="0"/>
              </a:rPr>
              <a:t>Specific responsibilities relating to the church building</a:t>
            </a:r>
          </a:p>
          <a:p>
            <a:pPr marL="571500" indent="-571500">
              <a:buFont typeface="Arial" panose="020B0604020202020204" pitchFamily="34" charset="0"/>
              <a:buChar char="•"/>
            </a:pPr>
            <a:r>
              <a:rPr lang="en-GB" sz="3600" dirty="0">
                <a:solidFill>
                  <a:srgbClr val="002060"/>
                </a:solidFill>
                <a:latin typeface="Raleway" panose="020B0604020202020204" charset="0"/>
              </a:rPr>
              <a:t>Safeguarding</a:t>
            </a:r>
          </a:p>
          <a:p>
            <a:pPr marL="571500" indent="-571500">
              <a:buFont typeface="Arial" panose="020B0604020202020204" pitchFamily="34" charset="0"/>
              <a:buChar char="•"/>
            </a:pPr>
            <a:r>
              <a:rPr lang="en-GB" sz="3600" dirty="0">
                <a:solidFill>
                  <a:srgbClr val="002060"/>
                </a:solidFill>
                <a:latin typeface="Raleway" panose="020B0604020202020204" charset="0"/>
              </a:rPr>
              <a:t>Dealing with the unexpected</a:t>
            </a:r>
          </a:p>
          <a:p>
            <a:pPr marL="571500" indent="-571500">
              <a:buFont typeface="Arial" panose="020B0604020202020204" pitchFamily="34" charset="0"/>
              <a:buChar char="•"/>
            </a:pPr>
            <a:r>
              <a:rPr lang="en-GB" sz="3600" dirty="0">
                <a:solidFill>
                  <a:srgbClr val="002060"/>
                </a:solidFill>
                <a:latin typeface="Raleway" panose="020B0604020202020204" charset="0"/>
              </a:rPr>
              <a:t>Vacancies</a:t>
            </a:r>
            <a:endParaRPr lang="en-GB" sz="4000" dirty="0">
              <a:solidFill>
                <a:srgbClr val="002060"/>
              </a:solidFill>
              <a:latin typeface="Raleway" panose="020B0604020202020204" charset="0"/>
            </a:endParaRP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Churchwardens as leaders</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42616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609600" y="1409700"/>
            <a:ext cx="10668000" cy="7109639"/>
          </a:xfrm>
          <a:prstGeom prst="rect">
            <a:avLst/>
          </a:prstGeom>
          <a:noFill/>
        </p:spPr>
        <p:txBody>
          <a:bodyPr wrap="square" rtlCol="0">
            <a:spAutoFit/>
          </a:bodyPr>
          <a:lstStyle/>
          <a:p>
            <a:r>
              <a:rPr lang="en-US" sz="4000" b="1" dirty="0">
                <a:solidFill>
                  <a:srgbClr val="002060"/>
                </a:solidFill>
                <a:latin typeface="Raleway" panose="020B0604020202020204" charset="0"/>
              </a:rPr>
              <a:t>Good Practice</a:t>
            </a:r>
          </a:p>
          <a:p>
            <a:endParaRPr lang="en-US" sz="2000" b="1" dirty="0">
              <a:solidFill>
                <a:srgbClr val="002060"/>
              </a:solidFill>
              <a:latin typeface="Raleway" panose="020B0604020202020204" charset="0"/>
            </a:endParaRPr>
          </a:p>
          <a:p>
            <a:pPr marL="571500" indent="-571500">
              <a:buFont typeface="Arial" panose="020B0604020202020204" pitchFamily="34" charset="0"/>
              <a:buChar char="•"/>
            </a:pPr>
            <a:r>
              <a:rPr lang="en-GB" sz="3600" dirty="0">
                <a:solidFill>
                  <a:srgbClr val="002060"/>
                </a:solidFill>
              </a:rPr>
              <a:t>Regular meetings with the minister.  Good (supportive and honest) communication is essential.</a:t>
            </a:r>
          </a:p>
          <a:p>
            <a:pPr marL="571500" indent="-571500">
              <a:buFont typeface="Arial" panose="020B0604020202020204" pitchFamily="34" charset="0"/>
              <a:buChar char="•"/>
            </a:pPr>
            <a:r>
              <a:rPr lang="en-GB" sz="3600" dirty="0">
                <a:solidFill>
                  <a:srgbClr val="002060"/>
                </a:solidFill>
              </a:rPr>
              <a:t>Churchwardens must sometimes represent the congregation to the minister, and the minister to the congregation.  </a:t>
            </a:r>
          </a:p>
          <a:p>
            <a:pPr marL="571500" indent="-571500">
              <a:buFont typeface="Arial" panose="020B0604020202020204" pitchFamily="34" charset="0"/>
              <a:buChar char="•"/>
            </a:pPr>
            <a:r>
              <a:rPr lang="en-GB" sz="3600" dirty="0">
                <a:solidFill>
                  <a:srgbClr val="002060"/>
                </a:solidFill>
              </a:rPr>
              <a:t>Disagreeing with the minister in private and supporting them in public is often wise.</a:t>
            </a:r>
          </a:p>
          <a:p>
            <a:pPr marL="571500" indent="-571500">
              <a:buFont typeface="Arial" panose="020B0604020202020204" pitchFamily="34" charset="0"/>
              <a:buChar char="•"/>
            </a:pPr>
            <a:r>
              <a:rPr lang="en-GB" sz="3600" dirty="0">
                <a:solidFill>
                  <a:srgbClr val="002060"/>
                </a:solidFill>
              </a:rPr>
              <a:t>Delegation might take more work for you and the task might be done less well, but it is essential.  </a:t>
            </a: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Churchwardens as leaders</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15284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609600" y="1409700"/>
            <a:ext cx="10668000" cy="5016758"/>
          </a:xfrm>
          <a:prstGeom prst="rect">
            <a:avLst/>
          </a:prstGeom>
          <a:noFill/>
        </p:spPr>
        <p:txBody>
          <a:bodyPr wrap="square" rtlCol="0">
            <a:spAutoFit/>
          </a:bodyPr>
          <a:lstStyle/>
          <a:p>
            <a:r>
              <a:rPr lang="en-GB" sz="4000" b="1" dirty="0">
                <a:solidFill>
                  <a:srgbClr val="002060"/>
                </a:solidFill>
                <a:latin typeface="Raleway" panose="020B0604020202020204" charset="0"/>
              </a:rPr>
              <a:t>Where can you ask for help?</a:t>
            </a:r>
          </a:p>
          <a:p>
            <a:endParaRPr lang="en-GB" sz="4000" dirty="0">
              <a:solidFill>
                <a:srgbClr val="002060"/>
              </a:solidFill>
              <a:latin typeface="Raleway" panose="020B0604020202020204" charset="0"/>
            </a:endParaRPr>
          </a:p>
          <a:p>
            <a:pPr marL="571500" indent="-571500">
              <a:buFont typeface="Arial" panose="020B0604020202020204" pitchFamily="34" charset="0"/>
              <a:buChar char="•"/>
            </a:pPr>
            <a:r>
              <a:rPr lang="en-GB" sz="4000" dirty="0">
                <a:solidFill>
                  <a:srgbClr val="002060"/>
                </a:solidFill>
                <a:latin typeface="Raleway" panose="020B0604020202020204" charset="0"/>
              </a:rPr>
              <a:t>Other churchwardens</a:t>
            </a:r>
          </a:p>
          <a:p>
            <a:pPr marL="571500" indent="-571500">
              <a:buFont typeface="Arial" panose="020B0604020202020204" pitchFamily="34" charset="0"/>
              <a:buChar char="•"/>
            </a:pPr>
            <a:r>
              <a:rPr lang="en-GB" sz="4000" dirty="0">
                <a:solidFill>
                  <a:srgbClr val="002060"/>
                </a:solidFill>
                <a:latin typeface="Raleway" panose="020B0604020202020204" charset="0"/>
              </a:rPr>
              <a:t>Area Deans</a:t>
            </a:r>
          </a:p>
          <a:p>
            <a:pPr marL="571500" indent="-571500">
              <a:buFont typeface="Arial" panose="020B0604020202020204" pitchFamily="34" charset="0"/>
              <a:buChar char="•"/>
            </a:pPr>
            <a:r>
              <a:rPr lang="en-GB" sz="4000" dirty="0">
                <a:solidFill>
                  <a:srgbClr val="002060"/>
                </a:solidFill>
                <a:latin typeface="Raleway" panose="020B0604020202020204" charset="0"/>
              </a:rPr>
              <a:t>Archdeacons</a:t>
            </a:r>
          </a:p>
          <a:p>
            <a:pPr marL="571500" indent="-571500">
              <a:buFont typeface="Arial" panose="020B0604020202020204" pitchFamily="34" charset="0"/>
              <a:buChar char="•"/>
            </a:pPr>
            <a:r>
              <a:rPr lang="en-GB" sz="4000" dirty="0">
                <a:solidFill>
                  <a:srgbClr val="002060"/>
                </a:solidFill>
                <a:latin typeface="Raleway" panose="020B0604020202020204" charset="0"/>
              </a:rPr>
              <a:t>Registry</a:t>
            </a:r>
          </a:p>
          <a:p>
            <a:pPr marL="571500" indent="-571500">
              <a:buFont typeface="Arial" panose="020B0604020202020204" pitchFamily="34" charset="0"/>
              <a:buChar char="•"/>
            </a:pPr>
            <a:r>
              <a:rPr lang="en-GB" sz="4000" dirty="0">
                <a:solidFill>
                  <a:srgbClr val="002060"/>
                </a:solidFill>
                <a:latin typeface="Raleway" panose="020B0604020202020204" charset="0"/>
              </a:rPr>
              <a:t>Diocesan Staff</a:t>
            </a:r>
          </a:p>
          <a:p>
            <a:pPr marL="571500" indent="-571500">
              <a:buFont typeface="Arial" panose="020B0604020202020204" pitchFamily="34" charset="0"/>
              <a:buChar char="•"/>
            </a:pPr>
            <a:r>
              <a:rPr lang="en-GB" sz="4000" dirty="0">
                <a:solidFill>
                  <a:srgbClr val="002060"/>
                </a:solidFill>
                <a:latin typeface="Raleway" panose="020B0604020202020204" charset="0"/>
              </a:rPr>
              <a:t>Online resources</a:t>
            </a: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Churchwardens as leaders</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301076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2" name="Rectangle 1">
            <a:extLst>
              <a:ext uri="{FF2B5EF4-FFF2-40B4-BE49-F238E27FC236}">
                <a16:creationId xmlns:a16="http://schemas.microsoft.com/office/drawing/2014/main" id="{C3A5F0F4-B2C1-E511-A086-935403A6BCEA}"/>
              </a:ext>
            </a:extLst>
          </p:cNvPr>
          <p:cNvSpPr/>
          <p:nvPr/>
        </p:nvSpPr>
        <p:spPr>
          <a:xfrm>
            <a:off x="-2590800" y="-1638300"/>
            <a:ext cx="23469600" cy="13106400"/>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07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348916-1701-E5E3-704F-6EFE1D0839CA}"/>
              </a:ext>
            </a:extLst>
          </p:cNvPr>
          <p:cNvSpPr txBox="1"/>
          <p:nvPr/>
        </p:nvSpPr>
        <p:spPr>
          <a:xfrm>
            <a:off x="4091940" y="3389174"/>
            <a:ext cx="10104120" cy="1754326"/>
          </a:xfrm>
          <a:prstGeom prst="rect">
            <a:avLst/>
          </a:prstGeom>
          <a:noFill/>
        </p:spPr>
        <p:txBody>
          <a:bodyPr wrap="square" rtlCol="0">
            <a:spAutoFit/>
          </a:bodyPr>
          <a:lstStyle/>
          <a:p>
            <a:pPr algn="ctr"/>
            <a:r>
              <a:rPr lang="en-GB" sz="5400" b="1" dirty="0">
                <a:solidFill>
                  <a:srgbClr val="002060"/>
                </a:solidFill>
                <a:latin typeface="Raleway" panose="020B0604020202020204" charset="0"/>
              </a:rPr>
              <a:t>Faculties and the Church Buildings Team</a:t>
            </a:r>
          </a:p>
        </p:txBody>
      </p:sp>
    </p:spTree>
    <p:extLst>
      <p:ext uri="{BB962C8B-B14F-4D97-AF65-F5344CB8AC3E}">
        <p14:creationId xmlns:p14="http://schemas.microsoft.com/office/powerpoint/2010/main" val="1820547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348916-1701-E5E3-704F-6EFE1D0839CA}"/>
              </a:ext>
            </a:extLst>
          </p:cNvPr>
          <p:cNvSpPr txBox="1"/>
          <p:nvPr/>
        </p:nvSpPr>
        <p:spPr>
          <a:xfrm>
            <a:off x="3886200" y="3619500"/>
            <a:ext cx="10104120" cy="2585323"/>
          </a:xfrm>
          <a:prstGeom prst="rect">
            <a:avLst/>
          </a:prstGeom>
          <a:noFill/>
        </p:spPr>
        <p:txBody>
          <a:bodyPr wrap="square" rtlCol="0">
            <a:spAutoFit/>
          </a:bodyPr>
          <a:lstStyle/>
          <a:p>
            <a:pPr algn="ctr"/>
            <a:r>
              <a:rPr lang="en-GB" sz="5400" b="1" i="1" dirty="0">
                <a:solidFill>
                  <a:srgbClr val="002060"/>
                </a:solidFill>
                <a:latin typeface="Raleway" panose="020B0604020202020204" charset="0"/>
              </a:rPr>
              <a:t>This session began with the video recorded by the Registrar</a:t>
            </a:r>
          </a:p>
        </p:txBody>
      </p:sp>
    </p:spTree>
    <p:extLst>
      <p:ext uri="{BB962C8B-B14F-4D97-AF65-F5344CB8AC3E}">
        <p14:creationId xmlns:p14="http://schemas.microsoft.com/office/powerpoint/2010/main" val="862324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33A011-3B8F-098E-0B6E-EAEBB5031775}"/>
              </a:ext>
            </a:extLst>
          </p:cNvPr>
          <p:cNvSpPr txBox="1"/>
          <p:nvPr/>
        </p:nvSpPr>
        <p:spPr>
          <a:xfrm>
            <a:off x="762000" y="495300"/>
            <a:ext cx="1343406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What do you need to know?</a:t>
            </a:r>
            <a:endParaRPr lang="en-GB" sz="4400" b="1" dirty="0">
              <a:solidFill>
                <a:srgbClr val="002060"/>
              </a:solidFill>
              <a:latin typeface="Raleway" panose="020B0604020202020204" charset="0"/>
            </a:endParaRPr>
          </a:p>
        </p:txBody>
      </p:sp>
      <p:sp>
        <p:nvSpPr>
          <p:cNvPr id="9" name="TextBox 8">
            <a:extLst>
              <a:ext uri="{FF2B5EF4-FFF2-40B4-BE49-F238E27FC236}">
                <a16:creationId xmlns:a16="http://schemas.microsoft.com/office/drawing/2014/main" id="{7BCB8DD8-C415-7CE3-0FD1-F341A8FCA11F}"/>
              </a:ext>
            </a:extLst>
          </p:cNvPr>
          <p:cNvSpPr txBox="1"/>
          <p:nvPr/>
        </p:nvSpPr>
        <p:spPr>
          <a:xfrm>
            <a:off x="762000" y="2362016"/>
            <a:ext cx="14859000" cy="6247864"/>
          </a:xfrm>
          <a:prstGeom prst="rect">
            <a:avLst/>
          </a:prstGeom>
          <a:noFill/>
        </p:spPr>
        <p:txBody>
          <a:bodyPr wrap="square" rtlCol="0">
            <a:spAutoFit/>
          </a:bodyPr>
          <a:lstStyle/>
          <a:p>
            <a:r>
              <a:rPr lang="en-GB" sz="4000" dirty="0">
                <a:solidFill>
                  <a:srgbClr val="002060"/>
                </a:solidFill>
                <a:latin typeface="Raleway" panose="020B0604020202020204" charset="0"/>
              </a:rPr>
              <a:t>You do not need to memorise all of the rules, but there are some key points to remember:</a:t>
            </a:r>
          </a:p>
          <a:p>
            <a:pPr marL="571500" indent="-571500">
              <a:buFontTx/>
              <a:buChar char="-"/>
            </a:pPr>
            <a:r>
              <a:rPr lang="en-GB" sz="4000" dirty="0">
                <a:solidFill>
                  <a:srgbClr val="002060"/>
                </a:solidFill>
                <a:latin typeface="Raleway" panose="020B0604020202020204" charset="0"/>
              </a:rPr>
              <a:t>Changes to your church building or its contents require permission (even if they are ‘temporary’).</a:t>
            </a:r>
          </a:p>
          <a:p>
            <a:pPr marL="571500" indent="-571500">
              <a:buFontTx/>
              <a:buChar char="-"/>
            </a:pPr>
            <a:r>
              <a:rPr lang="en-GB" sz="4000" dirty="0">
                <a:solidFill>
                  <a:srgbClr val="002060"/>
                </a:solidFill>
                <a:latin typeface="Raleway" panose="020B0604020202020204" charset="0"/>
              </a:rPr>
              <a:t>List A is a list of minor types of work where permission is pre-granted.  List B is a list of somewhat less-minor types of work where permission can be given by the Archdeacon, which is a shorter process.</a:t>
            </a:r>
          </a:p>
          <a:p>
            <a:pPr marL="571500" indent="-571500">
              <a:buFontTx/>
              <a:buChar char="-"/>
            </a:pPr>
            <a:r>
              <a:rPr lang="en-GB" sz="4000" dirty="0">
                <a:solidFill>
                  <a:srgbClr val="002060"/>
                </a:solidFill>
                <a:latin typeface="Raleway" panose="020B0604020202020204" charset="0"/>
              </a:rPr>
              <a:t>Anything which isn’t on List A or List B requires permission from the Diocesan Chancellor, known as a faculty.</a:t>
            </a:r>
          </a:p>
        </p:txBody>
      </p:sp>
    </p:spTree>
    <p:extLst>
      <p:ext uri="{BB962C8B-B14F-4D97-AF65-F5344CB8AC3E}">
        <p14:creationId xmlns:p14="http://schemas.microsoft.com/office/powerpoint/2010/main" val="341230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33A011-3B8F-098E-0B6E-EAEBB5031775}"/>
              </a:ext>
            </a:extLst>
          </p:cNvPr>
          <p:cNvSpPr txBox="1"/>
          <p:nvPr/>
        </p:nvSpPr>
        <p:spPr>
          <a:xfrm>
            <a:off x="762000" y="495300"/>
            <a:ext cx="1343406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What do you need to know?</a:t>
            </a:r>
            <a:endParaRPr lang="en-GB" sz="4400" b="1" dirty="0">
              <a:solidFill>
                <a:srgbClr val="002060"/>
              </a:solidFill>
              <a:latin typeface="Raleway" panose="020B0604020202020204" charset="0"/>
            </a:endParaRPr>
          </a:p>
        </p:txBody>
      </p:sp>
      <p:sp>
        <p:nvSpPr>
          <p:cNvPr id="9" name="TextBox 8">
            <a:extLst>
              <a:ext uri="{FF2B5EF4-FFF2-40B4-BE49-F238E27FC236}">
                <a16:creationId xmlns:a16="http://schemas.microsoft.com/office/drawing/2014/main" id="{7BCB8DD8-C415-7CE3-0FD1-F341A8FCA11F}"/>
              </a:ext>
            </a:extLst>
          </p:cNvPr>
          <p:cNvSpPr txBox="1"/>
          <p:nvPr/>
        </p:nvSpPr>
        <p:spPr>
          <a:xfrm>
            <a:off x="762000" y="2362016"/>
            <a:ext cx="14859000" cy="4401205"/>
          </a:xfrm>
          <a:prstGeom prst="rect">
            <a:avLst/>
          </a:prstGeom>
          <a:noFill/>
        </p:spPr>
        <p:txBody>
          <a:bodyPr wrap="square" rtlCol="0">
            <a:spAutoFit/>
          </a:bodyPr>
          <a:lstStyle/>
          <a:p>
            <a:pPr marL="571500" indent="-571500">
              <a:buFontTx/>
              <a:buChar char="-"/>
            </a:pPr>
            <a:r>
              <a:rPr lang="en-GB" sz="4000" dirty="0">
                <a:solidFill>
                  <a:srgbClr val="002060"/>
                </a:solidFill>
                <a:latin typeface="Raleway" panose="020B0604020202020204" charset="0"/>
              </a:rPr>
              <a:t>Getting a faculty starts with an application, which goes to a committee called the DAC.</a:t>
            </a:r>
          </a:p>
          <a:p>
            <a:pPr marL="571500" indent="-571500">
              <a:buFontTx/>
              <a:buChar char="-"/>
            </a:pPr>
            <a:r>
              <a:rPr lang="en-GB" sz="4000" dirty="0">
                <a:solidFill>
                  <a:srgbClr val="002060"/>
                </a:solidFill>
                <a:latin typeface="Raleway" panose="020B0604020202020204" charset="0"/>
              </a:rPr>
              <a:t>The DAC will sometimes need quite a lot of detail.</a:t>
            </a:r>
          </a:p>
          <a:p>
            <a:pPr marL="571500" indent="-571500">
              <a:buFontTx/>
              <a:buChar char="-"/>
            </a:pPr>
            <a:r>
              <a:rPr lang="en-GB" sz="4000" dirty="0">
                <a:solidFill>
                  <a:srgbClr val="002060"/>
                </a:solidFill>
                <a:latin typeface="Raleway" panose="020B0604020202020204" charset="0"/>
              </a:rPr>
              <a:t>They exist to help churches follow the law, not to prevent work being done!</a:t>
            </a:r>
          </a:p>
          <a:p>
            <a:pPr marL="571500" indent="-571500">
              <a:buFontTx/>
              <a:buChar char="-"/>
            </a:pPr>
            <a:r>
              <a:rPr lang="en-GB" sz="4000" dirty="0">
                <a:solidFill>
                  <a:srgbClr val="002060"/>
                </a:solidFill>
                <a:latin typeface="Raleway" panose="020B0604020202020204" charset="0"/>
              </a:rPr>
              <a:t>Particularly with large projects, talking to them at an early stage can be enormously helpful.</a:t>
            </a:r>
          </a:p>
        </p:txBody>
      </p:sp>
    </p:spTree>
    <p:extLst>
      <p:ext uri="{BB962C8B-B14F-4D97-AF65-F5344CB8AC3E}">
        <p14:creationId xmlns:p14="http://schemas.microsoft.com/office/powerpoint/2010/main" val="17191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FA4A-01B7-0D4D-45A0-EAC52A6C0649}"/>
              </a:ext>
            </a:extLst>
          </p:cNvPr>
          <p:cNvSpPr txBox="1">
            <a:spLocks/>
          </p:cNvSpPr>
          <p:nvPr/>
        </p:nvSpPr>
        <p:spPr>
          <a:xfrm>
            <a:off x="1524000" y="646113"/>
            <a:ext cx="9144000" cy="954087"/>
          </a:xfrm>
          <a:prstGeom prst="rect">
            <a:avLst/>
          </a:prstGeom>
        </p:spPr>
        <p:txBody>
          <a:bodyPr/>
          <a:lstStyle>
            <a:lvl1pPr algn="ctr" defTabSz="914400" rtl="0" eaLnBrk="1" latinLnBrk="0" hangingPunct="1">
              <a:spcBef>
                <a:spcPct val="0"/>
              </a:spcBef>
              <a:buNone/>
              <a:defRPr sz="4400" kern="1200">
                <a:solidFill>
                  <a:srgbClr val="065E69"/>
                </a:solidFill>
                <a:latin typeface="+mj-lt"/>
                <a:ea typeface="+mj-ea"/>
                <a:cs typeface="+mj-cs"/>
              </a:defRPr>
            </a:lvl1pPr>
          </a:lstStyle>
          <a:p>
            <a:r>
              <a:rPr lang="en-GB" b="1" dirty="0"/>
              <a:t>Church Buildings Team</a:t>
            </a:r>
          </a:p>
        </p:txBody>
      </p:sp>
      <p:sp>
        <p:nvSpPr>
          <p:cNvPr id="3" name="Subtitle 2">
            <a:extLst>
              <a:ext uri="{FF2B5EF4-FFF2-40B4-BE49-F238E27FC236}">
                <a16:creationId xmlns:a16="http://schemas.microsoft.com/office/drawing/2014/main" id="{2EA0D574-C834-6ACF-0A55-7EC1402362E6}"/>
              </a:ext>
            </a:extLst>
          </p:cNvPr>
          <p:cNvSpPr txBox="1">
            <a:spLocks/>
          </p:cNvSpPr>
          <p:nvPr/>
        </p:nvSpPr>
        <p:spPr>
          <a:xfrm>
            <a:off x="2627608" y="6340267"/>
            <a:ext cx="3746700" cy="180793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65E6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65E6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65E6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65E6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65E6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4000" dirty="0"/>
              <a:t>Tim Latham</a:t>
            </a:r>
          </a:p>
          <a:p>
            <a:pPr marL="0" indent="0" algn="ctr">
              <a:buNone/>
            </a:pPr>
            <a:r>
              <a:rPr lang="en-GB" sz="4000" dirty="0"/>
              <a:t>DAC Secretary</a:t>
            </a:r>
          </a:p>
        </p:txBody>
      </p:sp>
      <p:pic>
        <p:nvPicPr>
          <p:cNvPr id="4" name="Picture 3" descr="A person in a white shirt and tie&#10;&#10;AI-generated content may be incorrect.">
            <a:extLst>
              <a:ext uri="{FF2B5EF4-FFF2-40B4-BE49-F238E27FC236}">
                <a16:creationId xmlns:a16="http://schemas.microsoft.com/office/drawing/2014/main" id="{05AE4AFE-333F-F3F3-D8DC-F068B9B6B1E4}"/>
              </a:ext>
            </a:extLst>
          </p:cNvPr>
          <p:cNvPicPr>
            <a:picLocks noChangeAspect="1"/>
          </p:cNvPicPr>
          <p:nvPr/>
        </p:nvPicPr>
        <p:blipFill>
          <a:blip r:embed="rId2" cstate="print">
            <a:extLst>
              <a:ext uri="{28A0092B-C50C-407E-A947-70E740481C1C}">
                <a14:useLocalDpi xmlns:a14="http://schemas.microsoft.com/office/drawing/2010/main" val="0"/>
              </a:ext>
            </a:extLst>
          </a:blip>
          <a:srcRect b="6015"/>
          <a:stretch>
            <a:fillRect/>
          </a:stretch>
        </p:blipFill>
        <p:spPr>
          <a:xfrm>
            <a:off x="2645169" y="1942571"/>
            <a:ext cx="3603231" cy="4113126"/>
          </a:xfrm>
          <a:prstGeom prst="rect">
            <a:avLst/>
          </a:prstGeom>
        </p:spPr>
      </p:pic>
      <p:sp>
        <p:nvSpPr>
          <p:cNvPr id="5" name="Subtitle 2">
            <a:extLst>
              <a:ext uri="{FF2B5EF4-FFF2-40B4-BE49-F238E27FC236}">
                <a16:creationId xmlns:a16="http://schemas.microsoft.com/office/drawing/2014/main" id="{B856A875-C932-06AD-CCC5-BA8A498F0BFB}"/>
              </a:ext>
            </a:extLst>
          </p:cNvPr>
          <p:cNvSpPr txBox="1">
            <a:spLocks/>
          </p:cNvSpPr>
          <p:nvPr/>
        </p:nvSpPr>
        <p:spPr>
          <a:xfrm>
            <a:off x="7170749" y="6340267"/>
            <a:ext cx="4581331" cy="41956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dirty="0"/>
              <a:t>Mark Seabourne</a:t>
            </a:r>
          </a:p>
          <a:p>
            <a:r>
              <a:rPr lang="en-GB" sz="4000" dirty="0"/>
              <a:t>Assistant DAC Secretary</a:t>
            </a:r>
          </a:p>
        </p:txBody>
      </p:sp>
      <p:pic>
        <p:nvPicPr>
          <p:cNvPr id="6" name="Picture 5" descr="A person in a black shirt&#10;&#10;AI-generated content may be incorrect.">
            <a:extLst>
              <a:ext uri="{FF2B5EF4-FFF2-40B4-BE49-F238E27FC236}">
                <a16:creationId xmlns:a16="http://schemas.microsoft.com/office/drawing/2014/main" id="{B54034C2-8566-4A81-9950-DB2B4E6CE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064" y="1942570"/>
            <a:ext cx="3746700" cy="4113126"/>
          </a:xfrm>
          <a:prstGeom prst="rect">
            <a:avLst/>
          </a:prstGeom>
        </p:spPr>
      </p:pic>
    </p:spTree>
    <p:extLst>
      <p:ext uri="{BB962C8B-B14F-4D97-AF65-F5344CB8AC3E}">
        <p14:creationId xmlns:p14="http://schemas.microsoft.com/office/powerpoint/2010/main" val="16638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4D21-0FAE-9082-0BAC-5D3D5B3B7A33}"/>
              </a:ext>
            </a:extLst>
          </p:cNvPr>
          <p:cNvSpPr txBox="1">
            <a:spLocks/>
          </p:cNvSpPr>
          <p:nvPr/>
        </p:nvSpPr>
        <p:spPr>
          <a:xfrm>
            <a:off x="1524000" y="646113"/>
            <a:ext cx="9144000" cy="954087"/>
          </a:xfrm>
          <a:prstGeom prst="rect">
            <a:avLst/>
          </a:prstGeom>
        </p:spPr>
        <p:txBody>
          <a:bodyPr/>
          <a:lstStyle>
            <a:lvl1pPr algn="ctr" defTabSz="914400" rtl="0" eaLnBrk="1" latinLnBrk="0" hangingPunct="1">
              <a:spcBef>
                <a:spcPct val="0"/>
              </a:spcBef>
              <a:buNone/>
              <a:defRPr sz="4400" kern="1200">
                <a:solidFill>
                  <a:srgbClr val="065E69"/>
                </a:solidFill>
                <a:latin typeface="+mj-lt"/>
                <a:ea typeface="+mj-ea"/>
                <a:cs typeface="+mj-cs"/>
              </a:defRPr>
            </a:lvl1pPr>
          </a:lstStyle>
          <a:p>
            <a:r>
              <a:rPr lang="en-GB" b="1" dirty="0">
                <a:solidFill>
                  <a:srgbClr val="002060"/>
                </a:solidFill>
                <a:latin typeface="Raleway" panose="020B0604020202020204" charset="0"/>
                <a:ea typeface="+mn-ea"/>
                <a:cs typeface="+mn-cs"/>
              </a:rPr>
              <a:t>Church</a:t>
            </a:r>
            <a:r>
              <a:rPr lang="en-GB" dirty="0"/>
              <a:t> </a:t>
            </a:r>
            <a:r>
              <a:rPr lang="en-GB" b="1" dirty="0">
                <a:solidFill>
                  <a:srgbClr val="002060"/>
                </a:solidFill>
                <a:latin typeface="Raleway" panose="020B0604020202020204" charset="0"/>
                <a:ea typeface="+mn-ea"/>
                <a:cs typeface="+mn-cs"/>
              </a:rPr>
              <a:t>Buildings Team</a:t>
            </a:r>
          </a:p>
        </p:txBody>
      </p:sp>
      <p:sp>
        <p:nvSpPr>
          <p:cNvPr id="3" name="Subtitle 2">
            <a:extLst>
              <a:ext uri="{FF2B5EF4-FFF2-40B4-BE49-F238E27FC236}">
                <a16:creationId xmlns:a16="http://schemas.microsoft.com/office/drawing/2014/main" id="{5D1A93EE-46C0-C993-6E14-CE6A6A5167DE}"/>
              </a:ext>
            </a:extLst>
          </p:cNvPr>
          <p:cNvSpPr txBox="1">
            <a:spLocks/>
          </p:cNvSpPr>
          <p:nvPr/>
        </p:nvSpPr>
        <p:spPr>
          <a:xfrm>
            <a:off x="815943" y="6467704"/>
            <a:ext cx="4852126" cy="27675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rgbClr val="065E6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65E6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65E6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65E6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65E6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4000" dirty="0"/>
              <a:t>Claire Strachan</a:t>
            </a:r>
          </a:p>
          <a:p>
            <a:pPr marL="0" indent="0" algn="ctr">
              <a:buNone/>
            </a:pPr>
            <a:r>
              <a:rPr lang="en-GB" sz="4000" dirty="0"/>
              <a:t>Church Buildings Development Officer</a:t>
            </a:r>
          </a:p>
        </p:txBody>
      </p:sp>
      <p:sp>
        <p:nvSpPr>
          <p:cNvPr id="4" name="Subtitle 2">
            <a:extLst>
              <a:ext uri="{FF2B5EF4-FFF2-40B4-BE49-F238E27FC236}">
                <a16:creationId xmlns:a16="http://schemas.microsoft.com/office/drawing/2014/main" id="{AB885BAE-189B-67C2-3C76-D8B2E30B1458}"/>
              </a:ext>
            </a:extLst>
          </p:cNvPr>
          <p:cNvSpPr txBox="1">
            <a:spLocks/>
          </p:cNvSpPr>
          <p:nvPr/>
        </p:nvSpPr>
        <p:spPr>
          <a:xfrm>
            <a:off x="5821366" y="6467704"/>
            <a:ext cx="4544797" cy="2767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dirty="0"/>
              <a:t>Andy Duncan</a:t>
            </a:r>
          </a:p>
          <a:p>
            <a:r>
              <a:rPr lang="en-GB" sz="4000" dirty="0"/>
              <a:t>Church Buildings Funding Support Officer</a:t>
            </a:r>
          </a:p>
        </p:txBody>
      </p:sp>
      <p:pic>
        <p:nvPicPr>
          <p:cNvPr id="5" name="Picture 4" descr="A person and a dog in the woods&#10;&#10;AI-generated content may be incorrect.">
            <a:extLst>
              <a:ext uri="{FF2B5EF4-FFF2-40B4-BE49-F238E27FC236}">
                <a16:creationId xmlns:a16="http://schemas.microsoft.com/office/drawing/2014/main" id="{7723F97E-2551-9A0E-7DB7-CBE62D99B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413" y="1942569"/>
            <a:ext cx="3879187" cy="4023195"/>
          </a:xfrm>
          <a:prstGeom prst="rect">
            <a:avLst/>
          </a:prstGeom>
        </p:spPr>
      </p:pic>
      <p:pic>
        <p:nvPicPr>
          <p:cNvPr id="6" name="Picture 5" descr="A person wearing glasses and a suit&#10;&#10;AI-generated content may be incorrect.">
            <a:extLst>
              <a:ext uri="{FF2B5EF4-FFF2-40B4-BE49-F238E27FC236}">
                <a16:creationId xmlns:a16="http://schemas.microsoft.com/office/drawing/2014/main" id="{8DAF1AB2-2D05-EE3A-45EA-12973D90E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733" y="1827268"/>
            <a:ext cx="2971800" cy="4118663"/>
          </a:xfrm>
          <a:prstGeom prst="rect">
            <a:avLst/>
          </a:prstGeom>
        </p:spPr>
      </p:pic>
      <p:sp>
        <p:nvSpPr>
          <p:cNvPr id="7" name="Subtitle 2">
            <a:extLst>
              <a:ext uri="{FF2B5EF4-FFF2-40B4-BE49-F238E27FC236}">
                <a16:creationId xmlns:a16="http://schemas.microsoft.com/office/drawing/2014/main" id="{57EC982E-5D5A-495E-F6DC-478736D88C86}"/>
              </a:ext>
            </a:extLst>
          </p:cNvPr>
          <p:cNvSpPr txBox="1">
            <a:spLocks/>
          </p:cNvSpPr>
          <p:nvPr/>
        </p:nvSpPr>
        <p:spPr>
          <a:xfrm>
            <a:off x="10453943" y="6467704"/>
            <a:ext cx="4544797" cy="41956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dirty="0"/>
              <a:t>Julie Nottingham</a:t>
            </a:r>
          </a:p>
          <a:p>
            <a:r>
              <a:rPr lang="en-GB" sz="4000" dirty="0"/>
              <a:t>Church Building Support Officer</a:t>
            </a:r>
          </a:p>
        </p:txBody>
      </p:sp>
      <p:pic>
        <p:nvPicPr>
          <p:cNvPr id="8" name="Picture 7" descr="A person smiling in front of a brick wall&#10;&#10;AI-generated content may be incorrect.">
            <a:extLst>
              <a:ext uri="{FF2B5EF4-FFF2-40B4-BE49-F238E27FC236}">
                <a16:creationId xmlns:a16="http://schemas.microsoft.com/office/drawing/2014/main" id="{7434D9C1-5280-F4AC-478C-960B09332084}"/>
              </a:ext>
            </a:extLst>
          </p:cNvPr>
          <p:cNvPicPr>
            <a:picLocks noChangeAspect="1"/>
          </p:cNvPicPr>
          <p:nvPr/>
        </p:nvPicPr>
        <p:blipFill>
          <a:blip r:embed="rId4">
            <a:extLst>
              <a:ext uri="{28A0092B-C50C-407E-A947-70E740481C1C}">
                <a14:useLocalDpi xmlns:a14="http://schemas.microsoft.com/office/drawing/2010/main" val="0"/>
              </a:ext>
            </a:extLst>
          </a:blip>
          <a:srcRect l="30128" t="7452" r="20283" b="52227"/>
          <a:stretch>
            <a:fillRect/>
          </a:stretch>
        </p:blipFill>
        <p:spPr>
          <a:xfrm>
            <a:off x="10659533" y="1827267"/>
            <a:ext cx="3700659" cy="4172247"/>
          </a:xfrm>
          <a:prstGeom prst="rect">
            <a:avLst/>
          </a:prstGeom>
        </p:spPr>
      </p:pic>
    </p:spTree>
    <p:extLst>
      <p:ext uri="{BB962C8B-B14F-4D97-AF65-F5344CB8AC3E}">
        <p14:creationId xmlns:p14="http://schemas.microsoft.com/office/powerpoint/2010/main" val="299180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4091940" y="3467100"/>
            <a:ext cx="10104120" cy="923330"/>
          </a:xfrm>
          <a:prstGeom prst="rect">
            <a:avLst/>
          </a:prstGeom>
          <a:noFill/>
        </p:spPr>
        <p:txBody>
          <a:bodyPr wrap="square" rtlCol="0">
            <a:spAutoFit/>
          </a:bodyPr>
          <a:lstStyle/>
          <a:p>
            <a:pPr algn="ctr"/>
            <a:r>
              <a:rPr lang="en-US" sz="5400" b="1" dirty="0">
                <a:solidFill>
                  <a:srgbClr val="002060"/>
                </a:solidFill>
                <a:latin typeface="Raleway" panose="020B0604020202020204" charset="0"/>
              </a:rPr>
              <a:t>Churchwardens as leaders</a:t>
            </a:r>
            <a:endParaRPr lang="en-GB" sz="5400" b="1" dirty="0">
              <a:solidFill>
                <a:srgbClr val="002060"/>
              </a:solidFill>
              <a:latin typeface="Raleway" panose="020B0604020202020204" charset="0"/>
            </a:endParaRPr>
          </a:p>
        </p:txBody>
      </p:sp>
    </p:spTree>
    <p:extLst>
      <p:ext uri="{BB962C8B-B14F-4D97-AF65-F5344CB8AC3E}">
        <p14:creationId xmlns:p14="http://schemas.microsoft.com/office/powerpoint/2010/main" val="1358997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2" name="Rectangle 1">
            <a:extLst>
              <a:ext uri="{FF2B5EF4-FFF2-40B4-BE49-F238E27FC236}">
                <a16:creationId xmlns:a16="http://schemas.microsoft.com/office/drawing/2014/main" id="{C3A5F0F4-B2C1-E511-A086-935403A6BCEA}"/>
              </a:ext>
            </a:extLst>
          </p:cNvPr>
          <p:cNvSpPr/>
          <p:nvPr/>
        </p:nvSpPr>
        <p:spPr>
          <a:xfrm>
            <a:off x="-2590800" y="-1638300"/>
            <a:ext cx="23469600" cy="13106400"/>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1181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33A011-3B8F-098E-0B6E-EAEBB5031775}"/>
              </a:ext>
            </a:extLst>
          </p:cNvPr>
          <p:cNvSpPr txBox="1"/>
          <p:nvPr/>
        </p:nvSpPr>
        <p:spPr>
          <a:xfrm>
            <a:off x="4091940" y="495300"/>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The Big Picture</a:t>
            </a:r>
            <a:endParaRPr lang="en-GB" sz="4400" b="1" dirty="0">
              <a:solidFill>
                <a:srgbClr val="002060"/>
              </a:solidFill>
              <a:latin typeface="Raleway" panose="020B0604020202020204" charset="0"/>
            </a:endParaRPr>
          </a:p>
        </p:txBody>
      </p:sp>
      <p:pic>
        <p:nvPicPr>
          <p:cNvPr id="5" name="Picture 4" descr="A person holding a potted plant&#10;&#10;Description automatically generated">
            <a:extLst>
              <a:ext uri="{FF2B5EF4-FFF2-40B4-BE49-F238E27FC236}">
                <a16:creationId xmlns:a16="http://schemas.microsoft.com/office/drawing/2014/main" id="{E8530402-30AD-FA83-D449-17E7B1C85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290262"/>
            <a:ext cx="6695036" cy="4466844"/>
          </a:xfrm>
          <a:prstGeom prst="rect">
            <a:avLst/>
          </a:prstGeom>
        </p:spPr>
      </p:pic>
      <p:pic>
        <p:nvPicPr>
          <p:cNvPr id="1026" name="Picture 2" descr="Free Meerkat Mammal photo and picture">
            <a:extLst>
              <a:ext uri="{FF2B5EF4-FFF2-40B4-BE49-F238E27FC236}">
                <a16:creationId xmlns:a16="http://schemas.microsoft.com/office/drawing/2014/main" id="{A5CDE2A0-5F32-414D-7B0C-DC3324E24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2164" y="4305300"/>
            <a:ext cx="6695036" cy="44616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AD2888-FB8C-A380-85B3-3E977B387A3D}"/>
              </a:ext>
            </a:extLst>
          </p:cNvPr>
          <p:cNvSpPr txBox="1"/>
          <p:nvPr/>
        </p:nvSpPr>
        <p:spPr>
          <a:xfrm>
            <a:off x="1112440" y="6134100"/>
            <a:ext cx="7498160" cy="2677656"/>
          </a:xfrm>
          <a:prstGeom prst="rect">
            <a:avLst/>
          </a:prstGeom>
          <a:noFill/>
        </p:spPr>
        <p:txBody>
          <a:bodyPr wrap="square" rtlCol="0">
            <a:spAutoFit/>
          </a:bodyPr>
          <a:lstStyle/>
          <a:p>
            <a:r>
              <a:rPr lang="en-GB" sz="2800" dirty="0"/>
              <a:t>If we imagine churches as pot plants, we are called to throw ourselves into the life of the plant, be as good a pot as possible, and share the work of the gardener, having a detached view and making decisions for the overall good of the life we want to grow.</a:t>
            </a:r>
          </a:p>
        </p:txBody>
      </p:sp>
      <p:sp>
        <p:nvSpPr>
          <p:cNvPr id="4" name="TextBox 3">
            <a:extLst>
              <a:ext uri="{FF2B5EF4-FFF2-40B4-BE49-F238E27FC236}">
                <a16:creationId xmlns:a16="http://schemas.microsoft.com/office/drawing/2014/main" id="{15054538-E0B8-3A15-2E3B-1F0BA4ECAE3C}"/>
              </a:ext>
            </a:extLst>
          </p:cNvPr>
          <p:cNvSpPr txBox="1"/>
          <p:nvPr/>
        </p:nvSpPr>
        <p:spPr>
          <a:xfrm>
            <a:off x="8953500" y="1866900"/>
            <a:ext cx="6096000" cy="2246769"/>
          </a:xfrm>
          <a:prstGeom prst="rect">
            <a:avLst/>
          </a:prstGeom>
          <a:noFill/>
        </p:spPr>
        <p:txBody>
          <a:bodyPr wrap="square" rtlCol="0">
            <a:spAutoFit/>
          </a:bodyPr>
          <a:lstStyle/>
          <a:p>
            <a:r>
              <a:rPr lang="en-GB" sz="2800" dirty="0"/>
              <a:t>Our most valuable resource is people’s time and energy – and some of that must go into keeping an eye on the big picture, not just the immediate tasks.</a:t>
            </a:r>
          </a:p>
        </p:txBody>
      </p:sp>
      <p:sp>
        <p:nvSpPr>
          <p:cNvPr id="6" name="TextBox 5">
            <a:extLst>
              <a:ext uri="{FF2B5EF4-FFF2-40B4-BE49-F238E27FC236}">
                <a16:creationId xmlns:a16="http://schemas.microsoft.com/office/drawing/2014/main" id="{BD925D89-F4EB-348D-2EA1-FAF789F20298}"/>
              </a:ext>
            </a:extLst>
          </p:cNvPr>
          <p:cNvSpPr txBox="1"/>
          <p:nvPr/>
        </p:nvSpPr>
        <p:spPr>
          <a:xfrm>
            <a:off x="8953500" y="8982357"/>
            <a:ext cx="6695036" cy="523220"/>
          </a:xfrm>
          <a:prstGeom prst="rect">
            <a:avLst/>
          </a:prstGeom>
          <a:noFill/>
        </p:spPr>
        <p:txBody>
          <a:bodyPr wrap="square" rtlCol="0">
            <a:spAutoFit/>
          </a:bodyPr>
          <a:lstStyle/>
          <a:p>
            <a:r>
              <a:rPr lang="en-GB" sz="2800" dirty="0"/>
              <a:t>The next slide is a worked example….</a:t>
            </a:r>
          </a:p>
        </p:txBody>
      </p:sp>
    </p:spTree>
    <p:extLst>
      <p:ext uri="{BB962C8B-B14F-4D97-AF65-F5344CB8AC3E}">
        <p14:creationId xmlns:p14="http://schemas.microsoft.com/office/powerpoint/2010/main" val="151207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F85C4D1-8941-715A-ABFF-F7864AC397EC}"/>
              </a:ext>
            </a:extLst>
          </p:cNvPr>
          <p:cNvSpPr/>
          <p:nvPr/>
        </p:nvSpPr>
        <p:spPr>
          <a:xfrm>
            <a:off x="3094756" y="1409700"/>
            <a:ext cx="8229600" cy="8229600"/>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4133A011-3B8F-098E-0B6E-EAEBB5031775}"/>
              </a:ext>
            </a:extLst>
          </p:cNvPr>
          <p:cNvSpPr txBox="1"/>
          <p:nvPr/>
        </p:nvSpPr>
        <p:spPr>
          <a:xfrm>
            <a:off x="762000" y="495300"/>
            <a:ext cx="1371600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How well does your church attract new members?</a:t>
            </a:r>
            <a:endParaRPr lang="en-GB" sz="4400" b="1" dirty="0">
              <a:solidFill>
                <a:srgbClr val="002060"/>
              </a:solidFill>
              <a:latin typeface="Raleway" panose="020B0604020202020204" charset="0"/>
            </a:endParaRPr>
          </a:p>
        </p:txBody>
      </p:sp>
      <p:sp>
        <p:nvSpPr>
          <p:cNvPr id="4" name="Oval 3">
            <a:extLst>
              <a:ext uri="{FF2B5EF4-FFF2-40B4-BE49-F238E27FC236}">
                <a16:creationId xmlns:a16="http://schemas.microsoft.com/office/drawing/2014/main" id="{33685FE7-6348-DC6F-CF02-E7D10D3CA8B2}"/>
              </a:ext>
            </a:extLst>
          </p:cNvPr>
          <p:cNvSpPr/>
          <p:nvPr/>
        </p:nvSpPr>
        <p:spPr>
          <a:xfrm>
            <a:off x="4438364" y="2753308"/>
            <a:ext cx="5542384" cy="5542384"/>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4CBBE1F9-ED52-0E0A-CD1C-5B49277F40B6}"/>
              </a:ext>
            </a:extLst>
          </p:cNvPr>
          <p:cNvSpPr/>
          <p:nvPr/>
        </p:nvSpPr>
        <p:spPr>
          <a:xfrm>
            <a:off x="5907936" y="4222880"/>
            <a:ext cx="2603240" cy="2603240"/>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CF88EEC8-3B72-FD36-B141-B510B248D3C4}"/>
              </a:ext>
            </a:extLst>
          </p:cNvPr>
          <p:cNvSpPr/>
          <p:nvPr/>
        </p:nvSpPr>
        <p:spPr>
          <a:xfrm flipH="1">
            <a:off x="9179870" y="5096847"/>
            <a:ext cx="1763486" cy="1007706"/>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F6519EC7-F730-B3F7-AC42-7F7569E14AD8}"/>
              </a:ext>
            </a:extLst>
          </p:cNvPr>
          <p:cNvSpPr/>
          <p:nvPr/>
        </p:nvSpPr>
        <p:spPr>
          <a:xfrm flipH="1">
            <a:off x="7335519" y="5096847"/>
            <a:ext cx="1763486" cy="1007706"/>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AACC0C1-0805-592F-65D3-DA8FB11FEE91}"/>
              </a:ext>
            </a:extLst>
          </p:cNvPr>
          <p:cNvSpPr txBox="1"/>
          <p:nvPr/>
        </p:nvSpPr>
        <p:spPr>
          <a:xfrm>
            <a:off x="533400" y="1428466"/>
            <a:ext cx="2955687" cy="1815882"/>
          </a:xfrm>
          <a:prstGeom prst="rect">
            <a:avLst/>
          </a:prstGeom>
          <a:noFill/>
        </p:spPr>
        <p:txBody>
          <a:bodyPr wrap="square" rtlCol="0">
            <a:spAutoFit/>
          </a:bodyPr>
          <a:lstStyle/>
          <a:p>
            <a:r>
              <a:rPr lang="en-GB" sz="2800" dirty="0"/>
              <a:t>Your core or worshipping church community</a:t>
            </a:r>
          </a:p>
        </p:txBody>
      </p:sp>
      <p:sp>
        <p:nvSpPr>
          <p:cNvPr id="9" name="TextBox 8">
            <a:extLst>
              <a:ext uri="{FF2B5EF4-FFF2-40B4-BE49-F238E27FC236}">
                <a16:creationId xmlns:a16="http://schemas.microsoft.com/office/drawing/2014/main" id="{0D2E4B1C-5AFF-CC83-DA20-5414DC606E49}"/>
              </a:ext>
            </a:extLst>
          </p:cNvPr>
          <p:cNvSpPr txBox="1"/>
          <p:nvPr/>
        </p:nvSpPr>
        <p:spPr>
          <a:xfrm>
            <a:off x="533400" y="3758505"/>
            <a:ext cx="2804842" cy="1384995"/>
          </a:xfrm>
          <a:prstGeom prst="rect">
            <a:avLst/>
          </a:prstGeom>
          <a:noFill/>
        </p:spPr>
        <p:txBody>
          <a:bodyPr wrap="square" rtlCol="0">
            <a:spAutoFit/>
          </a:bodyPr>
          <a:lstStyle/>
          <a:p>
            <a:r>
              <a:rPr lang="en-GB" sz="2800" dirty="0"/>
              <a:t>The community your church is in</a:t>
            </a:r>
          </a:p>
        </p:txBody>
      </p:sp>
      <p:sp>
        <p:nvSpPr>
          <p:cNvPr id="10" name="TextBox 9">
            <a:extLst>
              <a:ext uri="{FF2B5EF4-FFF2-40B4-BE49-F238E27FC236}">
                <a16:creationId xmlns:a16="http://schemas.microsoft.com/office/drawing/2014/main" id="{A53CFA3E-DCFC-1ECD-B34A-AA552391090B}"/>
              </a:ext>
            </a:extLst>
          </p:cNvPr>
          <p:cNvSpPr txBox="1"/>
          <p:nvPr/>
        </p:nvSpPr>
        <p:spPr>
          <a:xfrm>
            <a:off x="533401" y="5590044"/>
            <a:ext cx="2353136" cy="2677656"/>
          </a:xfrm>
          <a:prstGeom prst="rect">
            <a:avLst/>
          </a:prstGeom>
          <a:noFill/>
        </p:spPr>
        <p:txBody>
          <a:bodyPr wrap="square" rtlCol="0">
            <a:spAutoFit/>
          </a:bodyPr>
          <a:lstStyle/>
          <a:p>
            <a:r>
              <a:rPr lang="en-GB" sz="2800" dirty="0"/>
              <a:t>People in your community in contact with your church</a:t>
            </a:r>
          </a:p>
        </p:txBody>
      </p:sp>
      <p:cxnSp>
        <p:nvCxnSpPr>
          <p:cNvPr id="12" name="Straight Connector 11">
            <a:extLst>
              <a:ext uri="{FF2B5EF4-FFF2-40B4-BE49-F238E27FC236}">
                <a16:creationId xmlns:a16="http://schemas.microsoft.com/office/drawing/2014/main" id="{09FA06AD-02FF-753F-57AC-FDFC78D274E5}"/>
              </a:ext>
            </a:extLst>
          </p:cNvPr>
          <p:cNvCxnSpPr>
            <a:cxnSpLocks/>
          </p:cNvCxnSpPr>
          <p:nvPr/>
        </p:nvCxnSpPr>
        <p:spPr>
          <a:xfrm>
            <a:off x="3419107" y="2255179"/>
            <a:ext cx="3790449" cy="324559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BA0514E-79EA-1718-2E5A-47B6A9E3A0D2}"/>
              </a:ext>
            </a:extLst>
          </p:cNvPr>
          <p:cNvCxnSpPr>
            <a:cxnSpLocks/>
          </p:cNvCxnSpPr>
          <p:nvPr/>
        </p:nvCxnSpPr>
        <p:spPr>
          <a:xfrm>
            <a:off x="2577398" y="4762500"/>
            <a:ext cx="1192764"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0D93421-4F88-B69C-CF41-E3529A26B7C8}"/>
              </a:ext>
            </a:extLst>
          </p:cNvPr>
          <p:cNvCxnSpPr>
            <a:cxnSpLocks/>
          </p:cNvCxnSpPr>
          <p:nvPr/>
        </p:nvCxnSpPr>
        <p:spPr>
          <a:xfrm>
            <a:off x="2722539" y="6833925"/>
            <a:ext cx="2878034" cy="0"/>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656820B8-B63B-BB14-B192-2191B65D2B9C}"/>
              </a:ext>
            </a:extLst>
          </p:cNvPr>
          <p:cNvSpPr txBox="1"/>
          <p:nvPr/>
        </p:nvSpPr>
        <p:spPr>
          <a:xfrm>
            <a:off x="11381409" y="1638300"/>
            <a:ext cx="3706192" cy="3108543"/>
          </a:xfrm>
          <a:prstGeom prst="rect">
            <a:avLst/>
          </a:prstGeom>
          <a:noFill/>
        </p:spPr>
        <p:txBody>
          <a:bodyPr wrap="square" rtlCol="0">
            <a:spAutoFit/>
          </a:bodyPr>
          <a:lstStyle/>
          <a:p>
            <a:r>
              <a:rPr lang="en-GB" sz="2800" dirty="0"/>
              <a:t>Many different activities bring people into contact with your church, e.g. concerts, food banks (often as a side effect of the main purpose).</a:t>
            </a:r>
          </a:p>
        </p:txBody>
      </p:sp>
      <p:sp>
        <p:nvSpPr>
          <p:cNvPr id="24" name="TextBox 23">
            <a:extLst>
              <a:ext uri="{FF2B5EF4-FFF2-40B4-BE49-F238E27FC236}">
                <a16:creationId xmlns:a16="http://schemas.microsoft.com/office/drawing/2014/main" id="{6C131D9A-D60F-04E3-B89A-7E8C92B29B0A}"/>
              </a:ext>
            </a:extLst>
          </p:cNvPr>
          <p:cNvSpPr txBox="1"/>
          <p:nvPr/>
        </p:nvSpPr>
        <p:spPr>
          <a:xfrm>
            <a:off x="11845536" y="4991100"/>
            <a:ext cx="6358902" cy="2677656"/>
          </a:xfrm>
          <a:prstGeom prst="rect">
            <a:avLst/>
          </a:prstGeom>
          <a:noFill/>
        </p:spPr>
        <p:txBody>
          <a:bodyPr wrap="square" rtlCol="0">
            <a:spAutoFit/>
          </a:bodyPr>
          <a:lstStyle/>
          <a:p>
            <a:r>
              <a:rPr lang="en-GB" sz="2800" dirty="0"/>
              <a:t>For people to move from ‘having contact’ to ‘church member’ usually requires building relationships, trust, and spiritual input and often takes some time.  Enquirers courses can be a helpful part of this.</a:t>
            </a:r>
          </a:p>
        </p:txBody>
      </p:sp>
      <p:sp>
        <p:nvSpPr>
          <p:cNvPr id="30" name="TextBox 29">
            <a:extLst>
              <a:ext uri="{FF2B5EF4-FFF2-40B4-BE49-F238E27FC236}">
                <a16:creationId xmlns:a16="http://schemas.microsoft.com/office/drawing/2014/main" id="{02B92B64-D095-05E0-83F9-384A98809B9D}"/>
              </a:ext>
            </a:extLst>
          </p:cNvPr>
          <p:cNvSpPr txBox="1"/>
          <p:nvPr/>
        </p:nvSpPr>
        <p:spPr>
          <a:xfrm>
            <a:off x="11381408" y="7797105"/>
            <a:ext cx="6601791" cy="2246769"/>
          </a:xfrm>
          <a:prstGeom prst="rect">
            <a:avLst/>
          </a:prstGeom>
          <a:noFill/>
        </p:spPr>
        <p:txBody>
          <a:bodyPr wrap="square" rtlCol="0">
            <a:spAutoFit/>
          </a:bodyPr>
          <a:lstStyle/>
          <a:p>
            <a:r>
              <a:rPr lang="en-GB" sz="2800" dirty="0"/>
              <a:t>Does your church have positive contact with your community?  And do you create spaces and opportunities for getting to know people well and for conversations about faith?</a:t>
            </a:r>
          </a:p>
        </p:txBody>
      </p:sp>
    </p:spTree>
    <p:extLst>
      <p:ext uri="{BB962C8B-B14F-4D97-AF65-F5344CB8AC3E}">
        <p14:creationId xmlns:p14="http://schemas.microsoft.com/office/powerpoint/2010/main" val="162244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 grpId="0" animBg="1"/>
      <p:bldP spid="6" grpId="0" animBg="1"/>
      <p:bldP spid="7" grpId="0" animBg="1"/>
      <p:bldP spid="8" grpId="0"/>
      <p:bldP spid="9" grpId="0"/>
      <p:bldP spid="10" grpId="0"/>
      <p:bldP spid="23" grpId="0"/>
      <p:bldP spid="24"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2" name="Rectangle 1">
            <a:extLst>
              <a:ext uri="{FF2B5EF4-FFF2-40B4-BE49-F238E27FC236}">
                <a16:creationId xmlns:a16="http://schemas.microsoft.com/office/drawing/2014/main" id="{C3A5F0F4-B2C1-E511-A086-935403A6BCEA}"/>
              </a:ext>
            </a:extLst>
          </p:cNvPr>
          <p:cNvSpPr/>
          <p:nvPr/>
        </p:nvSpPr>
        <p:spPr>
          <a:xfrm>
            <a:off x="-2590800" y="-1638300"/>
            <a:ext cx="23469600" cy="13106400"/>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2834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685800" y="3162300"/>
            <a:ext cx="10668000" cy="4831644"/>
          </a:xfrm>
          <a:prstGeom prst="rect">
            <a:avLst/>
          </a:prstGeom>
          <a:noFill/>
        </p:spPr>
        <p:txBody>
          <a:bodyPr wrap="square" rtlCol="0">
            <a:spAutoFit/>
          </a:bodyPr>
          <a:lstStyle/>
          <a:p>
            <a:pPr algn="ctr">
              <a:lnSpc>
                <a:spcPct val="200000"/>
              </a:lnSpc>
            </a:pPr>
            <a:r>
              <a:rPr lang="en-GB" sz="4000" b="1" dirty="0">
                <a:solidFill>
                  <a:srgbClr val="002060"/>
                </a:solidFill>
                <a:latin typeface="Raleway" panose="020B0604020202020204" charset="0"/>
              </a:rPr>
              <a:t>Why do we need them?</a:t>
            </a:r>
          </a:p>
          <a:p>
            <a:pPr algn="ctr">
              <a:lnSpc>
                <a:spcPct val="200000"/>
              </a:lnSpc>
            </a:pPr>
            <a:r>
              <a:rPr lang="en-GB" sz="4000" b="1" dirty="0">
                <a:solidFill>
                  <a:srgbClr val="002060"/>
                </a:solidFill>
                <a:latin typeface="Raleway" panose="020B0604020202020204" charset="0"/>
              </a:rPr>
              <a:t>What are they?</a:t>
            </a:r>
          </a:p>
          <a:p>
            <a:pPr algn="ctr">
              <a:lnSpc>
                <a:spcPct val="200000"/>
              </a:lnSpc>
            </a:pPr>
            <a:r>
              <a:rPr lang="en-GB" sz="4000" b="1" dirty="0">
                <a:solidFill>
                  <a:srgbClr val="002060"/>
                </a:solidFill>
                <a:latin typeface="Raleway" panose="020B0604020202020204" charset="0"/>
              </a:rPr>
              <a:t>Where are yours?</a:t>
            </a:r>
          </a:p>
          <a:p>
            <a:pPr algn="ctr">
              <a:lnSpc>
                <a:spcPct val="200000"/>
              </a:lnSpc>
            </a:pPr>
            <a:r>
              <a:rPr lang="en-GB" sz="4000" b="1" dirty="0">
                <a:solidFill>
                  <a:srgbClr val="002060"/>
                </a:solidFill>
                <a:latin typeface="Raleway" panose="020B0604020202020204" charset="0"/>
              </a:rPr>
              <a:t>How do we keep them?</a:t>
            </a:r>
            <a:endParaRPr lang="en-GB" sz="4000" dirty="0">
              <a:solidFill>
                <a:srgbClr val="002060"/>
              </a:solidFill>
              <a:latin typeface="Raleway" panose="020B0604020202020204" charset="0"/>
            </a:endParaRP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Boundaries</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366357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2" name="Rectangle 1">
            <a:extLst>
              <a:ext uri="{FF2B5EF4-FFF2-40B4-BE49-F238E27FC236}">
                <a16:creationId xmlns:a16="http://schemas.microsoft.com/office/drawing/2014/main" id="{C3A5F0F4-B2C1-E511-A086-935403A6BCEA}"/>
              </a:ext>
            </a:extLst>
          </p:cNvPr>
          <p:cNvSpPr/>
          <p:nvPr/>
        </p:nvSpPr>
        <p:spPr>
          <a:xfrm>
            <a:off x="-2590800" y="-1638300"/>
            <a:ext cx="23469600" cy="13106400"/>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0936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0F1E-1DD5-1CB5-64EC-73F64330044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9D84F17-0757-A821-45DF-950323A3A35E}"/>
              </a:ext>
            </a:extLst>
          </p:cNvPr>
          <p:cNvSpPr txBox="1"/>
          <p:nvPr/>
        </p:nvSpPr>
        <p:spPr>
          <a:xfrm>
            <a:off x="685800" y="3162300"/>
            <a:ext cx="10668000" cy="2554545"/>
          </a:xfrm>
          <a:prstGeom prst="rect">
            <a:avLst/>
          </a:prstGeom>
          <a:noFill/>
        </p:spPr>
        <p:txBody>
          <a:bodyPr wrap="square" rtlCol="0">
            <a:spAutoFit/>
          </a:bodyPr>
          <a:lstStyle/>
          <a:p>
            <a:pPr algn="ctr"/>
            <a:r>
              <a:rPr lang="en-GB" sz="4000" b="1" dirty="0">
                <a:solidFill>
                  <a:srgbClr val="002060"/>
                </a:solidFill>
                <a:latin typeface="Raleway" panose="020B0604020202020204" charset="0"/>
              </a:rPr>
              <a:t>What do you love about your church?</a:t>
            </a:r>
          </a:p>
          <a:p>
            <a:pPr algn="ctr"/>
            <a:endParaRPr lang="en-GB" sz="4000" b="1" dirty="0">
              <a:solidFill>
                <a:srgbClr val="002060"/>
              </a:solidFill>
              <a:latin typeface="Raleway" panose="020B0604020202020204" charset="0"/>
            </a:endParaRPr>
          </a:p>
          <a:p>
            <a:pPr algn="ctr"/>
            <a:r>
              <a:rPr lang="en-GB" sz="4000" b="1" dirty="0">
                <a:solidFill>
                  <a:srgbClr val="002060"/>
                </a:solidFill>
                <a:latin typeface="Raleway" panose="020B0604020202020204" charset="0"/>
              </a:rPr>
              <a:t>What are your hopes, dreams or desires for the future of your church?</a:t>
            </a:r>
            <a:endParaRPr lang="en-GB" sz="4000" dirty="0">
              <a:solidFill>
                <a:srgbClr val="002060"/>
              </a:solidFill>
              <a:latin typeface="Raleway" panose="020B0604020202020204" charset="0"/>
            </a:endParaRPr>
          </a:p>
        </p:txBody>
      </p:sp>
      <p:pic>
        <p:nvPicPr>
          <p:cNvPr id="3" name="Picture 3">
            <a:extLst>
              <a:ext uri="{FF2B5EF4-FFF2-40B4-BE49-F238E27FC236}">
                <a16:creationId xmlns:a16="http://schemas.microsoft.com/office/drawing/2014/main" id="{92AE31FA-A1CE-090C-7342-4A40ACDC2020}"/>
              </a:ext>
            </a:extLst>
          </p:cNvPr>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B448E397-F5D2-D920-78C5-A466E5C0F04F}"/>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Approaching the future</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186359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762000" y="2362016"/>
            <a:ext cx="10668000" cy="5632311"/>
          </a:xfrm>
          <a:prstGeom prst="rect">
            <a:avLst/>
          </a:prstGeom>
          <a:noFill/>
        </p:spPr>
        <p:txBody>
          <a:bodyPr wrap="square" rtlCol="0">
            <a:spAutoFit/>
          </a:bodyPr>
          <a:lstStyle/>
          <a:p>
            <a:r>
              <a:rPr lang="en-GB" sz="4000" b="1" dirty="0">
                <a:solidFill>
                  <a:srgbClr val="002060"/>
                </a:solidFill>
                <a:latin typeface="Raleway" panose="020B0604020202020204" charset="0"/>
              </a:rPr>
              <a:t>Clouds and ladders</a:t>
            </a:r>
          </a:p>
          <a:p>
            <a:endParaRPr lang="en-GB" sz="4000" dirty="0">
              <a:solidFill>
                <a:srgbClr val="002060"/>
              </a:solidFill>
              <a:latin typeface="Raleway" panose="020B0604020202020204" charset="0"/>
            </a:endParaRPr>
          </a:p>
          <a:p>
            <a:r>
              <a:rPr lang="en-GB" sz="4000" dirty="0">
                <a:solidFill>
                  <a:srgbClr val="002060"/>
                </a:solidFill>
                <a:latin typeface="Raleway" panose="020B0604020202020204" charset="0"/>
              </a:rPr>
              <a:t>Cloud: the hopes, dreams or desires for the future of your church and its relationships with your community.</a:t>
            </a:r>
          </a:p>
          <a:p>
            <a:endParaRPr lang="en-GB" sz="4000" dirty="0">
              <a:solidFill>
                <a:srgbClr val="002060"/>
              </a:solidFill>
              <a:latin typeface="Raleway" panose="020B0604020202020204" charset="0"/>
            </a:endParaRPr>
          </a:p>
          <a:p>
            <a:r>
              <a:rPr lang="en-GB" sz="4000" dirty="0">
                <a:solidFill>
                  <a:srgbClr val="002060"/>
                </a:solidFill>
                <a:latin typeface="Raleway" panose="020B0604020202020204" charset="0"/>
              </a:rPr>
              <a:t>Ladder: how are you going to get there?  How does that future connect with what your church is currently doing?</a:t>
            </a: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Approaching the future</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15042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762000" y="2362016"/>
            <a:ext cx="10668000" cy="4401205"/>
          </a:xfrm>
          <a:prstGeom prst="rect">
            <a:avLst/>
          </a:prstGeom>
          <a:noFill/>
        </p:spPr>
        <p:txBody>
          <a:bodyPr wrap="square" rtlCol="0">
            <a:spAutoFit/>
          </a:bodyPr>
          <a:lstStyle/>
          <a:p>
            <a:r>
              <a:rPr lang="en-GB" sz="4000" b="1" dirty="0">
                <a:solidFill>
                  <a:srgbClr val="002060"/>
                </a:solidFill>
                <a:latin typeface="Raleway" panose="020B0604020202020204" charset="0"/>
              </a:rPr>
              <a:t>Clouds and ladders</a:t>
            </a:r>
          </a:p>
          <a:p>
            <a:endParaRPr lang="en-GB" sz="4000" dirty="0">
              <a:solidFill>
                <a:srgbClr val="002060"/>
              </a:solidFill>
              <a:latin typeface="Raleway" panose="020B0604020202020204" charset="0"/>
            </a:endParaRPr>
          </a:p>
          <a:p>
            <a:r>
              <a:rPr lang="en-GB" sz="4000" b="1" dirty="0">
                <a:solidFill>
                  <a:srgbClr val="002060"/>
                </a:solidFill>
                <a:latin typeface="Raleway" panose="020B0604020202020204" charset="0"/>
              </a:rPr>
              <a:t>Does your church have a vision statement or similar?  </a:t>
            </a:r>
          </a:p>
          <a:p>
            <a:endParaRPr lang="en-GB" sz="4000" b="1" dirty="0">
              <a:solidFill>
                <a:srgbClr val="002060"/>
              </a:solidFill>
              <a:latin typeface="Raleway" panose="020B0604020202020204" charset="0"/>
            </a:endParaRPr>
          </a:p>
          <a:p>
            <a:r>
              <a:rPr lang="en-GB" sz="4000" b="1" dirty="0">
                <a:solidFill>
                  <a:srgbClr val="002060"/>
                </a:solidFill>
                <a:latin typeface="Raleway" panose="020B0604020202020204" charset="0"/>
              </a:rPr>
              <a:t>If it does, how does it guide your decision making?</a:t>
            </a: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Approaching the future</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390575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708660" y="1485900"/>
            <a:ext cx="10668000" cy="8094524"/>
          </a:xfrm>
          <a:prstGeom prst="rect">
            <a:avLst/>
          </a:prstGeom>
          <a:noFill/>
        </p:spPr>
        <p:txBody>
          <a:bodyPr wrap="square" rtlCol="0">
            <a:spAutoFit/>
          </a:bodyPr>
          <a:lstStyle/>
          <a:p>
            <a:r>
              <a:rPr lang="en-GB" sz="4000" b="1" dirty="0">
                <a:solidFill>
                  <a:srgbClr val="002060"/>
                </a:solidFill>
                <a:latin typeface="Raleway" panose="020B0604020202020204" charset="0"/>
              </a:rPr>
              <a:t>Pointers and pitfalls</a:t>
            </a:r>
          </a:p>
          <a:p>
            <a:endParaRPr lang="en-GB" sz="2000" dirty="0">
              <a:solidFill>
                <a:srgbClr val="002060"/>
              </a:solidFill>
              <a:latin typeface="Raleway" panose="020B0604020202020204" charset="0"/>
            </a:endParaRPr>
          </a:p>
          <a:p>
            <a:r>
              <a:rPr lang="en-GB" sz="4000" dirty="0">
                <a:solidFill>
                  <a:srgbClr val="002060"/>
                </a:solidFill>
                <a:latin typeface="Raleway" panose="020B0604020202020204" charset="0"/>
              </a:rPr>
              <a:t>Pitfalls:</a:t>
            </a:r>
          </a:p>
          <a:p>
            <a:pPr marL="571500" indent="-571500">
              <a:buFont typeface="Arial" panose="020B0604020202020204" pitchFamily="34" charset="0"/>
              <a:buChar char="•"/>
            </a:pPr>
            <a:r>
              <a:rPr lang="en-GB" sz="4000" dirty="0">
                <a:solidFill>
                  <a:srgbClr val="002060"/>
                </a:solidFill>
                <a:latin typeface="Raleway" panose="020B0604020202020204" charset="0"/>
              </a:rPr>
              <a:t>Why think about the future?</a:t>
            </a:r>
          </a:p>
          <a:p>
            <a:pPr marL="571500" indent="-571500">
              <a:buFont typeface="Arial" panose="020B0604020202020204" pitchFamily="34" charset="0"/>
              <a:buChar char="•"/>
            </a:pPr>
            <a:r>
              <a:rPr lang="en-GB" sz="4000" dirty="0">
                <a:solidFill>
                  <a:srgbClr val="002060"/>
                </a:solidFill>
                <a:latin typeface="Raleway" panose="020B0604020202020204" charset="0"/>
              </a:rPr>
              <a:t>Act before you have to.</a:t>
            </a:r>
          </a:p>
          <a:p>
            <a:pPr marL="571500" indent="-571500">
              <a:buFont typeface="Arial" panose="020B0604020202020204" pitchFamily="34" charset="0"/>
              <a:buChar char="•"/>
            </a:pPr>
            <a:r>
              <a:rPr lang="en-GB" sz="4000" dirty="0">
                <a:solidFill>
                  <a:srgbClr val="002060"/>
                </a:solidFill>
                <a:latin typeface="Raleway" panose="020B0604020202020204" charset="0"/>
              </a:rPr>
              <a:t>Pruning is difficult.</a:t>
            </a:r>
          </a:p>
          <a:p>
            <a:pPr marL="571500" indent="-571500">
              <a:buFont typeface="Arial" panose="020B0604020202020204" pitchFamily="34" charset="0"/>
              <a:buChar char="•"/>
            </a:pPr>
            <a:endParaRPr lang="en-GB" sz="4000" dirty="0">
              <a:solidFill>
                <a:srgbClr val="002060"/>
              </a:solidFill>
              <a:latin typeface="Raleway" panose="020B0604020202020204" charset="0"/>
            </a:endParaRPr>
          </a:p>
          <a:p>
            <a:r>
              <a:rPr lang="en-GB" sz="4000" dirty="0">
                <a:solidFill>
                  <a:srgbClr val="002060"/>
                </a:solidFill>
                <a:latin typeface="Raleway" panose="020B0604020202020204" charset="0"/>
              </a:rPr>
              <a:t>Pointers:</a:t>
            </a:r>
          </a:p>
          <a:p>
            <a:r>
              <a:rPr lang="en-GB" sz="4000" dirty="0">
                <a:solidFill>
                  <a:srgbClr val="002060"/>
                </a:solidFill>
                <a:latin typeface="Raleway" panose="020B0604020202020204" charset="0"/>
              </a:rPr>
              <a:t>-	Ask for help.  Outside perspective can be really useful.</a:t>
            </a:r>
          </a:p>
          <a:p>
            <a:r>
              <a:rPr lang="en-GB" sz="4000" dirty="0">
                <a:solidFill>
                  <a:srgbClr val="002060"/>
                </a:solidFill>
                <a:latin typeface="Raleway" panose="020B0604020202020204" charset="0"/>
              </a:rPr>
              <a:t>-	Create space for creativity</a:t>
            </a:r>
          </a:p>
          <a:p>
            <a:r>
              <a:rPr lang="en-GB" sz="4000" dirty="0">
                <a:solidFill>
                  <a:srgbClr val="002060"/>
                </a:solidFill>
                <a:latin typeface="Raleway" panose="020B0604020202020204" charset="0"/>
              </a:rPr>
              <a:t>-	“Ok, but what can we do?”</a:t>
            </a:r>
          </a:p>
          <a:p>
            <a:endParaRPr lang="en-GB" sz="4000" dirty="0">
              <a:solidFill>
                <a:srgbClr val="002060"/>
              </a:solidFill>
              <a:latin typeface="Raleway" panose="020B0604020202020204" charset="0"/>
            </a:endParaRP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Approaching the future</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242127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609600" y="1409700"/>
            <a:ext cx="10668000" cy="7109639"/>
          </a:xfrm>
          <a:prstGeom prst="rect">
            <a:avLst/>
          </a:prstGeom>
          <a:noFill/>
        </p:spPr>
        <p:txBody>
          <a:bodyPr wrap="square" rtlCol="0">
            <a:spAutoFit/>
          </a:bodyPr>
          <a:lstStyle/>
          <a:p>
            <a:r>
              <a:rPr lang="en-US" sz="4000" b="1" dirty="0">
                <a:solidFill>
                  <a:srgbClr val="002060"/>
                </a:solidFill>
                <a:latin typeface="Raleway" panose="020B0604020202020204" charset="0"/>
              </a:rPr>
              <a:t>Canon E1, Of Churchwardens:</a:t>
            </a:r>
          </a:p>
          <a:p>
            <a:endParaRPr lang="en-US" sz="2000" b="1" dirty="0">
              <a:solidFill>
                <a:srgbClr val="002060"/>
              </a:solidFill>
              <a:latin typeface="Raleway" panose="020B0604020202020204" charset="0"/>
            </a:endParaRPr>
          </a:p>
          <a:p>
            <a:r>
              <a:rPr lang="en-GB" sz="3600" i="1" dirty="0">
                <a:solidFill>
                  <a:srgbClr val="002060"/>
                </a:solidFill>
              </a:rPr>
              <a:t>The churchwardens when admitted are officers of the bishop. They shall discharge such duties as are by law and custom assigned to them; they shall be foremost in representing the laity and in co-operating with the incumbent; they shall use their best endeavours by example and precept to encourage the parishioners in the practice of true religion and to promote unity and peace among them. They shall also maintain order and decency in the church and churchyard, especially during the time of divine service.</a:t>
            </a:r>
            <a:endParaRPr lang="en-GB" sz="4000" i="1" dirty="0">
              <a:solidFill>
                <a:srgbClr val="002060"/>
              </a:solidFill>
              <a:latin typeface="Raleway" panose="020B0604020202020204" charset="0"/>
            </a:endParaRP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Churchwardens as leaders</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2025759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1026886" y="3467100"/>
            <a:ext cx="10668000" cy="1938992"/>
          </a:xfrm>
          <a:prstGeom prst="rect">
            <a:avLst/>
          </a:prstGeom>
          <a:noFill/>
        </p:spPr>
        <p:txBody>
          <a:bodyPr wrap="square" rtlCol="0">
            <a:spAutoFit/>
          </a:bodyPr>
          <a:lstStyle/>
          <a:p>
            <a:r>
              <a:rPr lang="en-GB" sz="4000" b="1" dirty="0">
                <a:solidFill>
                  <a:srgbClr val="002060"/>
                </a:solidFill>
                <a:latin typeface="Raleway" panose="020B0604020202020204" charset="0"/>
              </a:rPr>
              <a:t>Is there anything from this session which applies to your church?</a:t>
            </a:r>
            <a:endParaRPr lang="en-GB" sz="4000" dirty="0">
              <a:solidFill>
                <a:srgbClr val="002060"/>
              </a:solidFill>
              <a:latin typeface="Raleway" panose="020B0604020202020204" charset="0"/>
            </a:endParaRPr>
          </a:p>
          <a:p>
            <a:endParaRPr lang="en-GB" sz="4000" dirty="0">
              <a:solidFill>
                <a:srgbClr val="002060"/>
              </a:solidFill>
              <a:latin typeface="Raleway" panose="020B0604020202020204" charset="0"/>
            </a:endParaRP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Approaching the future</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176287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609600" y="1409700"/>
            <a:ext cx="10668000" cy="7109639"/>
          </a:xfrm>
          <a:prstGeom prst="rect">
            <a:avLst/>
          </a:prstGeom>
          <a:noFill/>
        </p:spPr>
        <p:txBody>
          <a:bodyPr wrap="square" rtlCol="0">
            <a:spAutoFit/>
          </a:bodyPr>
          <a:lstStyle/>
          <a:p>
            <a:r>
              <a:rPr lang="en-US" sz="4000" b="1" dirty="0">
                <a:solidFill>
                  <a:srgbClr val="002060"/>
                </a:solidFill>
                <a:latin typeface="Raleway" panose="020B0604020202020204" charset="0"/>
              </a:rPr>
              <a:t>Canon E1, Of Churchwardens:</a:t>
            </a:r>
          </a:p>
          <a:p>
            <a:endParaRPr lang="en-US" sz="2000" b="1" dirty="0">
              <a:solidFill>
                <a:srgbClr val="002060"/>
              </a:solidFill>
              <a:latin typeface="Raleway" panose="020B0604020202020204" charset="0"/>
            </a:endParaRPr>
          </a:p>
          <a:p>
            <a:r>
              <a:rPr lang="en-GB" sz="3600" b="1" i="1" dirty="0">
                <a:solidFill>
                  <a:srgbClr val="002060"/>
                </a:solidFill>
              </a:rPr>
              <a:t>The churchwardens when admitted are officers of the bishop. </a:t>
            </a:r>
            <a:r>
              <a:rPr lang="en-GB" sz="3600" i="1" dirty="0">
                <a:solidFill>
                  <a:srgbClr val="002060"/>
                </a:solidFill>
              </a:rPr>
              <a:t>They shall discharge such duties as are by law and custom assigned to them; they shall be foremost in representing the laity and in co-operating with the incumbent; they shall use their best endeavours by example and precept to encourage the parishioners in the practice of true religion and to promote unity and peace among them. They shall also maintain order and decency in the church and churchyard, especially during the time of divine service.</a:t>
            </a:r>
            <a:endParaRPr lang="en-GB" sz="4000" i="1" dirty="0">
              <a:solidFill>
                <a:srgbClr val="002060"/>
              </a:solidFill>
              <a:latin typeface="Raleway" panose="020B0604020202020204" charset="0"/>
            </a:endParaRP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Churchwardens as leaders</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263032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609600" y="1409700"/>
            <a:ext cx="10668000" cy="7109639"/>
          </a:xfrm>
          <a:prstGeom prst="rect">
            <a:avLst/>
          </a:prstGeom>
          <a:noFill/>
        </p:spPr>
        <p:txBody>
          <a:bodyPr wrap="square" rtlCol="0">
            <a:spAutoFit/>
          </a:bodyPr>
          <a:lstStyle/>
          <a:p>
            <a:r>
              <a:rPr lang="en-US" sz="4000" b="1" dirty="0">
                <a:solidFill>
                  <a:srgbClr val="002060"/>
                </a:solidFill>
                <a:latin typeface="Raleway" panose="020B0604020202020204" charset="0"/>
              </a:rPr>
              <a:t>Canon E1, Of Churchwardens:</a:t>
            </a:r>
          </a:p>
          <a:p>
            <a:endParaRPr lang="en-US" sz="2000" b="1" dirty="0">
              <a:solidFill>
                <a:srgbClr val="002060"/>
              </a:solidFill>
              <a:latin typeface="Raleway" panose="020B0604020202020204" charset="0"/>
            </a:endParaRPr>
          </a:p>
          <a:p>
            <a:r>
              <a:rPr lang="en-GB" sz="3600" i="1" dirty="0">
                <a:solidFill>
                  <a:srgbClr val="002060"/>
                </a:solidFill>
              </a:rPr>
              <a:t>The churchwardens when admitted are officers of the bishop. They shall discharge such duties as are by law and custom assigned to them; </a:t>
            </a:r>
            <a:r>
              <a:rPr lang="en-GB" sz="3600" b="1" i="1" dirty="0">
                <a:solidFill>
                  <a:srgbClr val="002060"/>
                </a:solidFill>
              </a:rPr>
              <a:t>they shall be foremost in representing the laity and in co-operating with the incumbent</a:t>
            </a:r>
            <a:r>
              <a:rPr lang="en-GB" sz="3600" i="1" dirty="0">
                <a:solidFill>
                  <a:srgbClr val="002060"/>
                </a:solidFill>
              </a:rPr>
              <a:t>; they shall use their best endeavours by example and precept to encourage the parishioners in the practice of true religion and to promote unity and peace among them. They shall also maintain order and decency in the church and churchyard, especially during the time of divine service.</a:t>
            </a:r>
            <a:endParaRPr lang="en-GB" sz="4000" i="1" dirty="0">
              <a:solidFill>
                <a:srgbClr val="002060"/>
              </a:solidFill>
              <a:latin typeface="Raleway" panose="020B0604020202020204" charset="0"/>
            </a:endParaRP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Churchwardens as leaders</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370225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609600" y="1409700"/>
            <a:ext cx="10668000" cy="7109639"/>
          </a:xfrm>
          <a:prstGeom prst="rect">
            <a:avLst/>
          </a:prstGeom>
          <a:noFill/>
        </p:spPr>
        <p:txBody>
          <a:bodyPr wrap="square" rtlCol="0">
            <a:spAutoFit/>
          </a:bodyPr>
          <a:lstStyle/>
          <a:p>
            <a:r>
              <a:rPr lang="en-US" sz="4000" b="1" dirty="0">
                <a:solidFill>
                  <a:srgbClr val="002060"/>
                </a:solidFill>
                <a:latin typeface="Raleway" panose="020B0604020202020204" charset="0"/>
              </a:rPr>
              <a:t>Canon E1, Of Churchwardens:</a:t>
            </a:r>
          </a:p>
          <a:p>
            <a:endParaRPr lang="en-US" sz="2000" b="1" dirty="0">
              <a:solidFill>
                <a:srgbClr val="002060"/>
              </a:solidFill>
              <a:latin typeface="Raleway" panose="020B0604020202020204" charset="0"/>
            </a:endParaRPr>
          </a:p>
          <a:p>
            <a:r>
              <a:rPr lang="en-GB" sz="3600" i="1" dirty="0">
                <a:solidFill>
                  <a:srgbClr val="002060"/>
                </a:solidFill>
              </a:rPr>
              <a:t>The churchwardens when admitted are officers of the bishop. They shall discharge such duties as are by law and custom assigned to them; they shall be foremost in representing the laity and in co-operating with the incumbent; </a:t>
            </a:r>
            <a:r>
              <a:rPr lang="en-GB" sz="3600" b="1" i="1" dirty="0">
                <a:solidFill>
                  <a:srgbClr val="002060"/>
                </a:solidFill>
              </a:rPr>
              <a:t>they shall use their best endeavours by example and precept to encourage the parishioners in the practice of true religion and to promote unity and peace among them. </a:t>
            </a:r>
            <a:r>
              <a:rPr lang="en-GB" sz="3600" i="1" dirty="0">
                <a:solidFill>
                  <a:srgbClr val="002060"/>
                </a:solidFill>
              </a:rPr>
              <a:t>They shall also maintain order and decency in the church and churchyard, especially during the time of divine service.</a:t>
            </a:r>
            <a:endParaRPr lang="en-GB" sz="4000" i="1" dirty="0">
              <a:solidFill>
                <a:srgbClr val="002060"/>
              </a:solidFill>
              <a:latin typeface="Raleway" panose="020B0604020202020204" charset="0"/>
            </a:endParaRP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Churchwardens as leaders</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126209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609600" y="1409700"/>
            <a:ext cx="10668000" cy="7109639"/>
          </a:xfrm>
          <a:prstGeom prst="rect">
            <a:avLst/>
          </a:prstGeom>
          <a:noFill/>
        </p:spPr>
        <p:txBody>
          <a:bodyPr wrap="square" rtlCol="0">
            <a:spAutoFit/>
          </a:bodyPr>
          <a:lstStyle/>
          <a:p>
            <a:r>
              <a:rPr lang="en-US" sz="4000" b="1" dirty="0">
                <a:solidFill>
                  <a:srgbClr val="002060"/>
                </a:solidFill>
                <a:latin typeface="Raleway" panose="020B0604020202020204" charset="0"/>
              </a:rPr>
              <a:t>Canon E1, Of Churchwardens:</a:t>
            </a:r>
          </a:p>
          <a:p>
            <a:endParaRPr lang="en-US" sz="2000" b="1" dirty="0">
              <a:solidFill>
                <a:srgbClr val="002060"/>
              </a:solidFill>
              <a:latin typeface="Raleway" panose="020B0604020202020204" charset="0"/>
            </a:endParaRPr>
          </a:p>
          <a:p>
            <a:r>
              <a:rPr lang="en-GB" sz="3600" i="1" dirty="0">
                <a:solidFill>
                  <a:srgbClr val="002060"/>
                </a:solidFill>
              </a:rPr>
              <a:t>The churchwardens when admitted are officers of the bishop. They shall discharge such duties as are by law and custom assigned to them; they shall be foremost in representing the laity and in co-operating with the incumbent; they shall use their best endeavours by example and precept to encourage the parishioners in the practice of true religion and to promote unity and peace among them. </a:t>
            </a:r>
            <a:r>
              <a:rPr lang="en-GB" sz="3600" b="1" i="1" dirty="0">
                <a:solidFill>
                  <a:srgbClr val="002060"/>
                </a:solidFill>
              </a:rPr>
              <a:t>They shall also maintain order and decency in the church and churchyard, especially during the time of divine service.</a:t>
            </a:r>
            <a:endParaRPr lang="en-GB" sz="4000" b="1" i="1" dirty="0">
              <a:solidFill>
                <a:srgbClr val="002060"/>
              </a:solidFill>
              <a:latin typeface="Raleway" panose="020B0604020202020204" charset="0"/>
            </a:endParaRP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Churchwardens as leaders</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223170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436809" y="1638300"/>
            <a:ext cx="15086526" cy="5324535"/>
          </a:xfrm>
          <a:prstGeom prst="rect">
            <a:avLst/>
          </a:prstGeom>
          <a:noFill/>
        </p:spPr>
        <p:txBody>
          <a:bodyPr wrap="square" lIns="91440" tIns="45720" rIns="91440" bIns="45720" rtlCol="0" anchor="t">
            <a:spAutoFit/>
          </a:bodyPr>
          <a:lstStyle/>
          <a:p>
            <a:r>
              <a:rPr lang="en-US" sz="4000" b="1" dirty="0">
                <a:solidFill>
                  <a:srgbClr val="002060"/>
                </a:solidFill>
                <a:latin typeface="Raleway" panose="020B0604020202020204" charset="0"/>
              </a:rPr>
              <a:t>Influence and culture</a:t>
            </a:r>
          </a:p>
          <a:p>
            <a:endParaRPr lang="en-US" sz="2000" b="1" dirty="0">
              <a:solidFill>
                <a:srgbClr val="002060"/>
              </a:solidFill>
              <a:latin typeface="Raleway" panose="020B0604020202020204" charset="0"/>
            </a:endParaRPr>
          </a:p>
          <a:p>
            <a:pPr marL="571500" indent="-571500">
              <a:buFont typeface="Arial" panose="020B0604020202020204" pitchFamily="34" charset="0"/>
              <a:buChar char="•"/>
            </a:pPr>
            <a:r>
              <a:rPr lang="en-GB" sz="4000" dirty="0">
                <a:solidFill>
                  <a:srgbClr val="002060"/>
                </a:solidFill>
                <a:latin typeface="Raleway"/>
              </a:rPr>
              <a:t>All wardens are chosen for the role by their church, and given authority to carry it out on behalf of the Bishop.  </a:t>
            </a:r>
          </a:p>
          <a:p>
            <a:pPr marL="571500" indent="-571500">
              <a:buFont typeface="Arial" panose="020B0604020202020204" pitchFamily="34" charset="0"/>
              <a:buChar char="•"/>
            </a:pPr>
            <a:r>
              <a:rPr lang="en-GB" sz="4000" dirty="0">
                <a:solidFill>
                  <a:srgbClr val="002060"/>
                </a:solidFill>
                <a:latin typeface="Raleway"/>
              </a:rPr>
              <a:t>Being a churchwarden gives you influence in your church.  What you think, the way you go about your business, what you prioritise, matters.</a:t>
            </a:r>
          </a:p>
          <a:p>
            <a:pPr marL="571500" indent="-571500">
              <a:buFont typeface="Arial" panose="020B0604020202020204" pitchFamily="34" charset="0"/>
              <a:buChar char="•"/>
            </a:pPr>
            <a:r>
              <a:rPr lang="en-GB" sz="4000" dirty="0">
                <a:solidFill>
                  <a:srgbClr val="002060"/>
                </a:solidFill>
                <a:latin typeface="Raleway"/>
              </a:rPr>
              <a:t>In the way you act as churchwarden, you will shape your church’s culture.</a:t>
            </a: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Churchwardens as leaders</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245787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4313F-01A6-4FC9-A3BA-D6B3B3209AF5}"/>
              </a:ext>
            </a:extLst>
          </p:cNvPr>
          <p:cNvSpPr txBox="1"/>
          <p:nvPr/>
        </p:nvSpPr>
        <p:spPr>
          <a:xfrm>
            <a:off x="609600" y="1409700"/>
            <a:ext cx="11277600" cy="7109639"/>
          </a:xfrm>
          <a:prstGeom prst="rect">
            <a:avLst/>
          </a:prstGeom>
          <a:noFill/>
        </p:spPr>
        <p:txBody>
          <a:bodyPr wrap="square" rtlCol="0">
            <a:spAutoFit/>
          </a:bodyPr>
          <a:lstStyle/>
          <a:p>
            <a:r>
              <a:rPr lang="en-US" sz="4000" b="1" dirty="0">
                <a:solidFill>
                  <a:srgbClr val="002060"/>
                </a:solidFill>
                <a:latin typeface="Raleway" panose="020B0604020202020204" charset="0"/>
              </a:rPr>
              <a:t>Caring for the clergy</a:t>
            </a:r>
          </a:p>
          <a:p>
            <a:endParaRPr lang="en-US" sz="2000" b="1" dirty="0">
              <a:solidFill>
                <a:srgbClr val="002060"/>
              </a:solidFill>
              <a:latin typeface="Raleway" panose="020B0604020202020204" charset="0"/>
            </a:endParaRPr>
          </a:p>
          <a:p>
            <a:pPr marL="571500" lvl="0" indent="-571500">
              <a:buFont typeface="Arial" panose="020B0604020202020204" pitchFamily="34" charset="0"/>
              <a:buChar char="•"/>
            </a:pPr>
            <a:r>
              <a:rPr lang="en-GB" sz="3600" dirty="0">
                <a:solidFill>
                  <a:srgbClr val="002060"/>
                </a:solidFill>
                <a:latin typeface="Raleway" panose="020B0604020202020204" charset="0"/>
              </a:rPr>
              <a:t>a safe environment in which to live and minister</a:t>
            </a:r>
          </a:p>
          <a:p>
            <a:pPr marL="571500" lvl="0" indent="-571500">
              <a:buFont typeface="Arial" panose="020B0604020202020204" pitchFamily="34" charset="0"/>
              <a:buChar char="•"/>
            </a:pPr>
            <a:r>
              <a:rPr lang="en-GB" sz="3600" dirty="0">
                <a:solidFill>
                  <a:srgbClr val="002060"/>
                </a:solidFill>
                <a:latin typeface="Raleway" panose="020B0604020202020204" charset="0"/>
              </a:rPr>
              <a:t>sufficient time off for rest, recreation and proper holidays</a:t>
            </a:r>
          </a:p>
          <a:p>
            <a:pPr marL="571500" lvl="0" indent="-571500">
              <a:buFont typeface="Arial" panose="020B0604020202020204" pitchFamily="34" charset="0"/>
              <a:buChar char="•"/>
            </a:pPr>
            <a:r>
              <a:rPr lang="en-GB" sz="3600" dirty="0">
                <a:solidFill>
                  <a:srgbClr val="002060"/>
                </a:solidFill>
                <a:latin typeface="Raleway" panose="020B0604020202020204" charset="0"/>
              </a:rPr>
              <a:t>an annual opportunity to make a retreat of at least a week’s duration in addition to holidays</a:t>
            </a:r>
          </a:p>
          <a:p>
            <a:pPr marL="571500" lvl="0" indent="-571500">
              <a:buFont typeface="Arial" panose="020B0604020202020204" pitchFamily="34" charset="0"/>
              <a:buChar char="•"/>
            </a:pPr>
            <a:r>
              <a:rPr lang="en-GB" sz="3600" dirty="0">
                <a:solidFill>
                  <a:srgbClr val="002060"/>
                </a:solidFill>
                <a:latin typeface="Raleway" panose="020B0604020202020204" charset="0"/>
              </a:rPr>
              <a:t>adequate administrative assistance</a:t>
            </a:r>
          </a:p>
          <a:p>
            <a:pPr marL="571500" lvl="0" indent="-571500">
              <a:buFont typeface="Arial" panose="020B0604020202020204" pitchFamily="34" charset="0"/>
              <a:buChar char="•"/>
            </a:pPr>
            <a:r>
              <a:rPr lang="en-GB" sz="3600" dirty="0">
                <a:solidFill>
                  <a:srgbClr val="002060"/>
                </a:solidFill>
                <a:latin typeface="Raleway" panose="020B0604020202020204" charset="0"/>
              </a:rPr>
              <a:t>reimbursement in full of ministerial expenses [in line with national guidance]</a:t>
            </a:r>
          </a:p>
          <a:p>
            <a:pPr marL="571500" lvl="0" indent="-571500">
              <a:buFont typeface="Arial" panose="020B0604020202020204" pitchFamily="34" charset="0"/>
              <a:buChar char="•"/>
            </a:pPr>
            <a:r>
              <a:rPr lang="en-GB" sz="3600" dirty="0">
                <a:solidFill>
                  <a:srgbClr val="002060"/>
                </a:solidFill>
                <a:latin typeface="Raleway" panose="020B0604020202020204" charset="0"/>
              </a:rPr>
              <a:t>appropriate release for extra-parochial ministry</a:t>
            </a:r>
          </a:p>
          <a:p>
            <a:pPr marL="571500" lvl="0" indent="-571500">
              <a:buFont typeface="Arial" panose="020B0604020202020204" pitchFamily="34" charset="0"/>
              <a:buChar char="•"/>
            </a:pPr>
            <a:r>
              <a:rPr lang="en-GB" sz="3600" dirty="0">
                <a:solidFill>
                  <a:srgbClr val="002060"/>
                </a:solidFill>
                <a:latin typeface="Raleway" panose="020B0604020202020204" charset="0"/>
              </a:rPr>
              <a:t>prayer and pastoral support from those who work most closely with them. </a:t>
            </a:r>
          </a:p>
        </p:txBody>
      </p:sp>
      <p:pic>
        <p:nvPicPr>
          <p:cNvPr id="3" name="Picture 3"/>
          <p:cNvPicPr>
            <a:picLocks noChangeAspect="1"/>
          </p:cNvPicPr>
          <p:nvPr/>
        </p:nvPicPr>
        <p:blipFill>
          <a:blip r:embed="rId3"/>
          <a:srcRect/>
          <a:stretch>
            <a:fillRect/>
          </a:stretch>
        </p:blipFill>
        <p:spPr>
          <a:xfrm>
            <a:off x="389600" y="9007089"/>
            <a:ext cx="2354536" cy="768167"/>
          </a:xfrm>
          <a:prstGeom prst="rect">
            <a:avLst/>
          </a:prstGeom>
        </p:spPr>
      </p:pic>
      <p:sp>
        <p:nvSpPr>
          <p:cNvPr id="7" name="TextBox 6">
            <a:extLst>
              <a:ext uri="{FF2B5EF4-FFF2-40B4-BE49-F238E27FC236}">
                <a16:creationId xmlns:a16="http://schemas.microsoft.com/office/drawing/2014/main" id="{C8DCD92D-8D43-4C53-A72F-E39C1B759852}"/>
              </a:ext>
            </a:extLst>
          </p:cNvPr>
          <p:cNvSpPr txBox="1"/>
          <p:nvPr/>
        </p:nvSpPr>
        <p:spPr>
          <a:xfrm>
            <a:off x="990600" y="543461"/>
            <a:ext cx="10104120" cy="769441"/>
          </a:xfrm>
          <a:prstGeom prst="rect">
            <a:avLst/>
          </a:prstGeom>
          <a:noFill/>
        </p:spPr>
        <p:txBody>
          <a:bodyPr wrap="square" rtlCol="0">
            <a:spAutoFit/>
          </a:bodyPr>
          <a:lstStyle/>
          <a:p>
            <a:pPr algn="ctr"/>
            <a:r>
              <a:rPr lang="en-US" sz="4400" b="1" dirty="0">
                <a:solidFill>
                  <a:srgbClr val="002060"/>
                </a:solidFill>
                <a:latin typeface="Raleway" panose="020B0604020202020204" charset="0"/>
              </a:rPr>
              <a:t>Churchwardens as leaders</a:t>
            </a:r>
            <a:endParaRPr lang="en-GB" sz="4400" b="1" dirty="0">
              <a:solidFill>
                <a:srgbClr val="002060"/>
              </a:solidFill>
              <a:latin typeface="Raleway" panose="020B0604020202020204" charset="0"/>
            </a:endParaRPr>
          </a:p>
        </p:txBody>
      </p:sp>
    </p:spTree>
    <p:extLst>
      <p:ext uri="{BB962C8B-B14F-4D97-AF65-F5344CB8AC3E}">
        <p14:creationId xmlns:p14="http://schemas.microsoft.com/office/powerpoint/2010/main" val="8683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65E69"/>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2F74E269E3F843AF478BB94ED0866C" ma:contentTypeVersion="18" ma:contentTypeDescription="Create a new document." ma:contentTypeScope="" ma:versionID="c4a4bed065e7a883075117dbff9491b5">
  <xsd:schema xmlns:xsd="http://www.w3.org/2001/XMLSchema" xmlns:xs="http://www.w3.org/2001/XMLSchema" xmlns:p="http://schemas.microsoft.com/office/2006/metadata/properties" xmlns:ns3="0f097b6d-527b-4cf6-ada6-a253f6a731ed" xmlns:ns4="6c099577-b65a-4d1a-a0a0-54518459a291" targetNamespace="http://schemas.microsoft.com/office/2006/metadata/properties" ma:root="true" ma:fieldsID="4e55ac441c0b41a9f6a4a0761a298b13" ns3:_="" ns4:_="">
    <xsd:import namespace="0f097b6d-527b-4cf6-ada6-a253f6a731ed"/>
    <xsd:import namespace="6c099577-b65a-4d1a-a0a0-54518459a29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97b6d-527b-4cf6-ada6-a253f6a73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099577-b65a-4d1a-a0a0-54518459a29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f097b6d-527b-4cf6-ada6-a253f6a731ed" xsi:nil="true"/>
  </documentManagement>
</p:properties>
</file>

<file path=customXml/itemProps1.xml><?xml version="1.0" encoding="utf-8"?>
<ds:datastoreItem xmlns:ds="http://schemas.openxmlformats.org/officeDocument/2006/customXml" ds:itemID="{14B9ED28-353D-4D81-BE5D-6DA6222C4A46}">
  <ds:schemaRefs>
    <ds:schemaRef ds:uri="http://schemas.microsoft.com/sharepoint/v3/contenttype/forms"/>
  </ds:schemaRefs>
</ds:datastoreItem>
</file>

<file path=customXml/itemProps2.xml><?xml version="1.0" encoding="utf-8"?>
<ds:datastoreItem xmlns:ds="http://schemas.openxmlformats.org/officeDocument/2006/customXml" ds:itemID="{53C3BFEB-2DC3-4E78-AB88-C572282EF3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097b6d-527b-4cf6-ada6-a253f6a731ed"/>
    <ds:schemaRef ds:uri="6c099577-b65a-4d1a-a0a0-54518459a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4F3FBA-8454-4EA7-AC9A-8E4F3EE4A94B}">
  <ds:schemaRefs>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elements/1.1/"/>
    <ds:schemaRef ds:uri="0f097b6d-527b-4cf6-ada6-a253f6a731ed"/>
    <ds:schemaRef ds:uri="http://schemas.openxmlformats.org/package/2006/metadata/core-properties"/>
    <ds:schemaRef ds:uri="6c099577-b65a-4d1a-a0a0-54518459a29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8792</TotalTime>
  <Words>1449</Words>
  <Application>Microsoft Office PowerPoint</Application>
  <PresentationFormat>Custom</PresentationFormat>
  <Paragraphs>156</Paragraphs>
  <Slides>30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dc:title>
  <dc:creator>James Henney</dc:creator>
  <cp:lastModifiedBy>Matt Jermyn</cp:lastModifiedBy>
  <cp:revision>48</cp:revision>
  <dcterms:created xsi:type="dcterms:W3CDTF">2006-08-16T00:00:00Z</dcterms:created>
  <dcterms:modified xsi:type="dcterms:W3CDTF">2025-10-02T11:29:37Z</dcterms:modified>
  <dc:identifier>DAErl1ypQ3Y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0x010100402F74E269E3F843AF478BB94ED0866C</vt:lpwstr>
  </property>
</Properties>
</file>