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2" r:id="rId6"/>
    <p:sldId id="270" r:id="rId7"/>
    <p:sldId id="257" r:id="rId8"/>
    <p:sldId id="258" r:id="rId9"/>
    <p:sldId id="259" r:id="rId10"/>
    <p:sldId id="260" r:id="rId11"/>
    <p:sldId id="267" r:id="rId12"/>
    <p:sldId id="263" r:id="rId13"/>
    <p:sldId id="264" r:id="rId14"/>
    <p:sldId id="265" r:id="rId15"/>
    <p:sldId id="266" r:id="rId16"/>
    <p:sldId id="271" r:id="rId17"/>
    <p:sldId id="269"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621D-DBBE-4E76-8A76-16037C4703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8CFAED-0216-476D-A3B7-A924A2CFC3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BD1EA8-9514-48AC-B10D-C0912DFBE5A9}"/>
              </a:ext>
            </a:extLst>
          </p:cNvPr>
          <p:cNvSpPr>
            <a:spLocks noGrp="1"/>
          </p:cNvSpPr>
          <p:nvPr>
            <p:ph type="dt" sz="half" idx="10"/>
          </p:nvPr>
        </p:nvSpPr>
        <p:spPr/>
        <p:txBody>
          <a:bodyPr/>
          <a:lstStyle/>
          <a:p>
            <a:fld id="{BE2067CE-4A13-464D-928C-850A3859BDCC}" type="datetimeFigureOut">
              <a:rPr lang="en-GB" smtClean="0"/>
              <a:t>06/09/2022</a:t>
            </a:fld>
            <a:endParaRPr lang="en-GB"/>
          </a:p>
        </p:txBody>
      </p:sp>
      <p:sp>
        <p:nvSpPr>
          <p:cNvPr id="5" name="Footer Placeholder 4">
            <a:extLst>
              <a:ext uri="{FF2B5EF4-FFF2-40B4-BE49-F238E27FC236}">
                <a16:creationId xmlns:a16="http://schemas.microsoft.com/office/drawing/2014/main" id="{B4598213-080A-4727-AE3F-A3CA8B8C30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A0F72F-D929-4069-BFBE-3B9ADC8205C5}"/>
              </a:ext>
            </a:extLst>
          </p:cNvPr>
          <p:cNvSpPr>
            <a:spLocks noGrp="1"/>
          </p:cNvSpPr>
          <p:nvPr>
            <p:ph type="sldNum" sz="quarter" idx="12"/>
          </p:nvPr>
        </p:nvSpPr>
        <p:spPr/>
        <p:txBody>
          <a:bodyPr/>
          <a:lstStyle/>
          <a:p>
            <a:fld id="{377F6898-1E44-4261-AA0C-8EE381587B65}" type="slidenum">
              <a:rPr lang="en-GB" smtClean="0"/>
              <a:t>‹#›</a:t>
            </a:fld>
            <a:endParaRPr lang="en-GB"/>
          </a:p>
        </p:txBody>
      </p:sp>
    </p:spTree>
    <p:extLst>
      <p:ext uri="{BB962C8B-B14F-4D97-AF65-F5344CB8AC3E}">
        <p14:creationId xmlns:p14="http://schemas.microsoft.com/office/powerpoint/2010/main" val="10938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F67-B61F-442B-AC1D-47E32AEA32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C28D02-F3FA-4AEC-BBF0-5648452F6F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FA084A-1DDA-466E-B86F-85F80AC98185}"/>
              </a:ext>
            </a:extLst>
          </p:cNvPr>
          <p:cNvSpPr>
            <a:spLocks noGrp="1"/>
          </p:cNvSpPr>
          <p:nvPr>
            <p:ph type="dt" sz="half" idx="10"/>
          </p:nvPr>
        </p:nvSpPr>
        <p:spPr/>
        <p:txBody>
          <a:bodyPr/>
          <a:lstStyle/>
          <a:p>
            <a:fld id="{BE2067CE-4A13-464D-928C-850A3859BDCC}" type="datetimeFigureOut">
              <a:rPr lang="en-GB" smtClean="0"/>
              <a:t>06/09/2022</a:t>
            </a:fld>
            <a:endParaRPr lang="en-GB"/>
          </a:p>
        </p:txBody>
      </p:sp>
      <p:sp>
        <p:nvSpPr>
          <p:cNvPr id="5" name="Footer Placeholder 4">
            <a:extLst>
              <a:ext uri="{FF2B5EF4-FFF2-40B4-BE49-F238E27FC236}">
                <a16:creationId xmlns:a16="http://schemas.microsoft.com/office/drawing/2014/main" id="{97E2FE94-53BD-4016-AA11-F4B482E6E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326FF3-E99E-4E26-A161-0303D158988D}"/>
              </a:ext>
            </a:extLst>
          </p:cNvPr>
          <p:cNvSpPr>
            <a:spLocks noGrp="1"/>
          </p:cNvSpPr>
          <p:nvPr>
            <p:ph type="sldNum" sz="quarter" idx="12"/>
          </p:nvPr>
        </p:nvSpPr>
        <p:spPr/>
        <p:txBody>
          <a:bodyPr/>
          <a:lstStyle/>
          <a:p>
            <a:fld id="{377F6898-1E44-4261-AA0C-8EE381587B65}" type="slidenum">
              <a:rPr lang="en-GB" smtClean="0"/>
              <a:t>‹#›</a:t>
            </a:fld>
            <a:endParaRPr lang="en-GB"/>
          </a:p>
        </p:txBody>
      </p:sp>
    </p:spTree>
    <p:extLst>
      <p:ext uri="{BB962C8B-B14F-4D97-AF65-F5344CB8AC3E}">
        <p14:creationId xmlns:p14="http://schemas.microsoft.com/office/powerpoint/2010/main" val="307748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51D403-FE49-41B1-9315-C3693C3C5E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0A4ABE-8EA6-4CA4-B273-B81CD2E5AB2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423263-D149-4F69-B0BF-729789440C0B}"/>
              </a:ext>
            </a:extLst>
          </p:cNvPr>
          <p:cNvSpPr>
            <a:spLocks noGrp="1"/>
          </p:cNvSpPr>
          <p:nvPr>
            <p:ph type="dt" sz="half" idx="10"/>
          </p:nvPr>
        </p:nvSpPr>
        <p:spPr/>
        <p:txBody>
          <a:bodyPr/>
          <a:lstStyle/>
          <a:p>
            <a:fld id="{BE2067CE-4A13-464D-928C-850A3859BDCC}" type="datetimeFigureOut">
              <a:rPr lang="en-GB" smtClean="0"/>
              <a:t>06/09/2022</a:t>
            </a:fld>
            <a:endParaRPr lang="en-GB"/>
          </a:p>
        </p:txBody>
      </p:sp>
      <p:sp>
        <p:nvSpPr>
          <p:cNvPr id="5" name="Footer Placeholder 4">
            <a:extLst>
              <a:ext uri="{FF2B5EF4-FFF2-40B4-BE49-F238E27FC236}">
                <a16:creationId xmlns:a16="http://schemas.microsoft.com/office/drawing/2014/main" id="{B00479A0-8D8B-4E8E-9D1F-542D823C95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0A9F8E-11C8-480E-AF28-A373631F23CF}"/>
              </a:ext>
            </a:extLst>
          </p:cNvPr>
          <p:cNvSpPr>
            <a:spLocks noGrp="1"/>
          </p:cNvSpPr>
          <p:nvPr>
            <p:ph type="sldNum" sz="quarter" idx="12"/>
          </p:nvPr>
        </p:nvSpPr>
        <p:spPr/>
        <p:txBody>
          <a:bodyPr/>
          <a:lstStyle/>
          <a:p>
            <a:fld id="{377F6898-1E44-4261-AA0C-8EE381587B65}" type="slidenum">
              <a:rPr lang="en-GB" smtClean="0"/>
              <a:t>‹#›</a:t>
            </a:fld>
            <a:endParaRPr lang="en-GB"/>
          </a:p>
        </p:txBody>
      </p:sp>
    </p:spTree>
    <p:extLst>
      <p:ext uri="{BB962C8B-B14F-4D97-AF65-F5344CB8AC3E}">
        <p14:creationId xmlns:p14="http://schemas.microsoft.com/office/powerpoint/2010/main" val="383366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D2C8-02B1-43B4-8ECE-72E7A216E6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6B2432-7098-40F6-B48F-B1E8157DCFA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6AE966-9FEC-46F7-9A70-517F7561494F}"/>
              </a:ext>
            </a:extLst>
          </p:cNvPr>
          <p:cNvSpPr>
            <a:spLocks noGrp="1"/>
          </p:cNvSpPr>
          <p:nvPr>
            <p:ph type="dt" sz="half" idx="10"/>
          </p:nvPr>
        </p:nvSpPr>
        <p:spPr/>
        <p:txBody>
          <a:bodyPr/>
          <a:lstStyle/>
          <a:p>
            <a:fld id="{BE2067CE-4A13-464D-928C-850A3859BDCC}" type="datetimeFigureOut">
              <a:rPr lang="en-GB" smtClean="0"/>
              <a:t>06/09/2022</a:t>
            </a:fld>
            <a:endParaRPr lang="en-GB"/>
          </a:p>
        </p:txBody>
      </p:sp>
      <p:sp>
        <p:nvSpPr>
          <p:cNvPr id="5" name="Footer Placeholder 4">
            <a:extLst>
              <a:ext uri="{FF2B5EF4-FFF2-40B4-BE49-F238E27FC236}">
                <a16:creationId xmlns:a16="http://schemas.microsoft.com/office/drawing/2014/main" id="{7CCF7F3F-BB39-4DA7-A5DC-06A9437809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B529BD-CA40-4482-8329-D2DCCA4D2E68}"/>
              </a:ext>
            </a:extLst>
          </p:cNvPr>
          <p:cNvSpPr>
            <a:spLocks noGrp="1"/>
          </p:cNvSpPr>
          <p:nvPr>
            <p:ph type="sldNum" sz="quarter" idx="12"/>
          </p:nvPr>
        </p:nvSpPr>
        <p:spPr/>
        <p:txBody>
          <a:bodyPr/>
          <a:lstStyle/>
          <a:p>
            <a:fld id="{377F6898-1E44-4261-AA0C-8EE381587B65}" type="slidenum">
              <a:rPr lang="en-GB" smtClean="0"/>
              <a:t>‹#›</a:t>
            </a:fld>
            <a:endParaRPr lang="en-GB"/>
          </a:p>
        </p:txBody>
      </p:sp>
    </p:spTree>
    <p:extLst>
      <p:ext uri="{BB962C8B-B14F-4D97-AF65-F5344CB8AC3E}">
        <p14:creationId xmlns:p14="http://schemas.microsoft.com/office/powerpoint/2010/main" val="354037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8C666-AB67-4E19-931E-DB9A9168A4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22B504E-60C4-4178-832A-DADD4F8D6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2D99CC-D10F-40C6-A129-C82849771BA0}"/>
              </a:ext>
            </a:extLst>
          </p:cNvPr>
          <p:cNvSpPr>
            <a:spLocks noGrp="1"/>
          </p:cNvSpPr>
          <p:nvPr>
            <p:ph type="dt" sz="half" idx="10"/>
          </p:nvPr>
        </p:nvSpPr>
        <p:spPr/>
        <p:txBody>
          <a:bodyPr/>
          <a:lstStyle/>
          <a:p>
            <a:fld id="{BE2067CE-4A13-464D-928C-850A3859BDCC}" type="datetimeFigureOut">
              <a:rPr lang="en-GB" smtClean="0"/>
              <a:t>06/09/2022</a:t>
            </a:fld>
            <a:endParaRPr lang="en-GB"/>
          </a:p>
        </p:txBody>
      </p:sp>
      <p:sp>
        <p:nvSpPr>
          <p:cNvPr id="5" name="Footer Placeholder 4">
            <a:extLst>
              <a:ext uri="{FF2B5EF4-FFF2-40B4-BE49-F238E27FC236}">
                <a16:creationId xmlns:a16="http://schemas.microsoft.com/office/drawing/2014/main" id="{4336DF32-7F04-44C5-833C-5339B3C7C7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697B68-4A64-427C-B2F7-B4BB3A7B0F8E}"/>
              </a:ext>
            </a:extLst>
          </p:cNvPr>
          <p:cNvSpPr>
            <a:spLocks noGrp="1"/>
          </p:cNvSpPr>
          <p:nvPr>
            <p:ph type="sldNum" sz="quarter" idx="12"/>
          </p:nvPr>
        </p:nvSpPr>
        <p:spPr/>
        <p:txBody>
          <a:bodyPr/>
          <a:lstStyle/>
          <a:p>
            <a:fld id="{377F6898-1E44-4261-AA0C-8EE381587B65}" type="slidenum">
              <a:rPr lang="en-GB" smtClean="0"/>
              <a:t>‹#›</a:t>
            </a:fld>
            <a:endParaRPr lang="en-GB"/>
          </a:p>
        </p:txBody>
      </p:sp>
    </p:spTree>
    <p:extLst>
      <p:ext uri="{BB962C8B-B14F-4D97-AF65-F5344CB8AC3E}">
        <p14:creationId xmlns:p14="http://schemas.microsoft.com/office/powerpoint/2010/main" val="29381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CB2A-2DBB-4DD4-9332-2EF92E841EE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63BAA1-791E-4651-9BB8-DA59F34BB8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72599B-CBD2-4A37-B709-151341F8030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CDE7C1-1A84-4E3C-BEF0-079F6D81B835}"/>
              </a:ext>
            </a:extLst>
          </p:cNvPr>
          <p:cNvSpPr>
            <a:spLocks noGrp="1"/>
          </p:cNvSpPr>
          <p:nvPr>
            <p:ph type="dt" sz="half" idx="10"/>
          </p:nvPr>
        </p:nvSpPr>
        <p:spPr/>
        <p:txBody>
          <a:bodyPr/>
          <a:lstStyle/>
          <a:p>
            <a:fld id="{BE2067CE-4A13-464D-928C-850A3859BDCC}" type="datetimeFigureOut">
              <a:rPr lang="en-GB" smtClean="0"/>
              <a:t>06/09/2022</a:t>
            </a:fld>
            <a:endParaRPr lang="en-GB"/>
          </a:p>
        </p:txBody>
      </p:sp>
      <p:sp>
        <p:nvSpPr>
          <p:cNvPr id="6" name="Footer Placeholder 5">
            <a:extLst>
              <a:ext uri="{FF2B5EF4-FFF2-40B4-BE49-F238E27FC236}">
                <a16:creationId xmlns:a16="http://schemas.microsoft.com/office/drawing/2014/main" id="{01258831-9718-4A1E-B124-824CFAD6AB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791893-CB1A-4BB9-B826-A474CA66A28B}"/>
              </a:ext>
            </a:extLst>
          </p:cNvPr>
          <p:cNvSpPr>
            <a:spLocks noGrp="1"/>
          </p:cNvSpPr>
          <p:nvPr>
            <p:ph type="sldNum" sz="quarter" idx="12"/>
          </p:nvPr>
        </p:nvSpPr>
        <p:spPr/>
        <p:txBody>
          <a:bodyPr/>
          <a:lstStyle/>
          <a:p>
            <a:fld id="{377F6898-1E44-4261-AA0C-8EE381587B65}" type="slidenum">
              <a:rPr lang="en-GB" smtClean="0"/>
              <a:t>‹#›</a:t>
            </a:fld>
            <a:endParaRPr lang="en-GB"/>
          </a:p>
        </p:txBody>
      </p:sp>
    </p:spTree>
    <p:extLst>
      <p:ext uri="{BB962C8B-B14F-4D97-AF65-F5344CB8AC3E}">
        <p14:creationId xmlns:p14="http://schemas.microsoft.com/office/powerpoint/2010/main" val="4125828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1E5C-1D2B-4FC1-9E13-0EEC72C62C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A32054-C30B-498B-89FE-F64B51ED4B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339D432-B057-460E-9A66-A7CEA86F6F9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4F55C5-5D06-4940-B370-15B3C997CA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45FB76-B971-4503-B29D-B579ABE060D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44FA2F-935B-4CDB-B389-A477E0BE79FA}"/>
              </a:ext>
            </a:extLst>
          </p:cNvPr>
          <p:cNvSpPr>
            <a:spLocks noGrp="1"/>
          </p:cNvSpPr>
          <p:nvPr>
            <p:ph type="dt" sz="half" idx="10"/>
          </p:nvPr>
        </p:nvSpPr>
        <p:spPr/>
        <p:txBody>
          <a:bodyPr/>
          <a:lstStyle/>
          <a:p>
            <a:fld id="{BE2067CE-4A13-464D-928C-850A3859BDCC}" type="datetimeFigureOut">
              <a:rPr lang="en-GB" smtClean="0"/>
              <a:t>06/09/2022</a:t>
            </a:fld>
            <a:endParaRPr lang="en-GB"/>
          </a:p>
        </p:txBody>
      </p:sp>
      <p:sp>
        <p:nvSpPr>
          <p:cNvPr id="8" name="Footer Placeholder 7">
            <a:extLst>
              <a:ext uri="{FF2B5EF4-FFF2-40B4-BE49-F238E27FC236}">
                <a16:creationId xmlns:a16="http://schemas.microsoft.com/office/drawing/2014/main" id="{401331F1-F801-4CA1-81FC-37F6C58640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32DEBE-E093-4580-9DE0-A26337EB46B8}"/>
              </a:ext>
            </a:extLst>
          </p:cNvPr>
          <p:cNvSpPr>
            <a:spLocks noGrp="1"/>
          </p:cNvSpPr>
          <p:nvPr>
            <p:ph type="sldNum" sz="quarter" idx="12"/>
          </p:nvPr>
        </p:nvSpPr>
        <p:spPr/>
        <p:txBody>
          <a:bodyPr/>
          <a:lstStyle/>
          <a:p>
            <a:fld id="{377F6898-1E44-4261-AA0C-8EE381587B65}" type="slidenum">
              <a:rPr lang="en-GB" smtClean="0"/>
              <a:t>‹#›</a:t>
            </a:fld>
            <a:endParaRPr lang="en-GB"/>
          </a:p>
        </p:txBody>
      </p:sp>
    </p:spTree>
    <p:extLst>
      <p:ext uri="{BB962C8B-B14F-4D97-AF65-F5344CB8AC3E}">
        <p14:creationId xmlns:p14="http://schemas.microsoft.com/office/powerpoint/2010/main" val="3028403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A7CE0-8E30-49C8-B6E0-D1A5A0DA06E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245DA1-3BC7-4219-8E54-C99FCFD36DCA}"/>
              </a:ext>
            </a:extLst>
          </p:cNvPr>
          <p:cNvSpPr>
            <a:spLocks noGrp="1"/>
          </p:cNvSpPr>
          <p:nvPr>
            <p:ph type="dt" sz="half" idx="10"/>
          </p:nvPr>
        </p:nvSpPr>
        <p:spPr/>
        <p:txBody>
          <a:bodyPr/>
          <a:lstStyle/>
          <a:p>
            <a:fld id="{BE2067CE-4A13-464D-928C-850A3859BDCC}" type="datetimeFigureOut">
              <a:rPr lang="en-GB" smtClean="0"/>
              <a:t>06/09/2022</a:t>
            </a:fld>
            <a:endParaRPr lang="en-GB"/>
          </a:p>
        </p:txBody>
      </p:sp>
      <p:sp>
        <p:nvSpPr>
          <p:cNvPr id="4" name="Footer Placeholder 3">
            <a:extLst>
              <a:ext uri="{FF2B5EF4-FFF2-40B4-BE49-F238E27FC236}">
                <a16:creationId xmlns:a16="http://schemas.microsoft.com/office/drawing/2014/main" id="{0BA3B8ED-7143-468E-8508-D009A6645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3A316BE-7D3C-4E99-BCCF-E97270D06334}"/>
              </a:ext>
            </a:extLst>
          </p:cNvPr>
          <p:cNvSpPr>
            <a:spLocks noGrp="1"/>
          </p:cNvSpPr>
          <p:nvPr>
            <p:ph type="sldNum" sz="quarter" idx="12"/>
          </p:nvPr>
        </p:nvSpPr>
        <p:spPr/>
        <p:txBody>
          <a:bodyPr/>
          <a:lstStyle/>
          <a:p>
            <a:fld id="{377F6898-1E44-4261-AA0C-8EE381587B65}" type="slidenum">
              <a:rPr lang="en-GB" smtClean="0"/>
              <a:t>‹#›</a:t>
            </a:fld>
            <a:endParaRPr lang="en-GB"/>
          </a:p>
        </p:txBody>
      </p:sp>
    </p:spTree>
    <p:extLst>
      <p:ext uri="{BB962C8B-B14F-4D97-AF65-F5344CB8AC3E}">
        <p14:creationId xmlns:p14="http://schemas.microsoft.com/office/powerpoint/2010/main" val="4117212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749F8E-B65B-4D19-AE66-5EF69180B04B}"/>
              </a:ext>
            </a:extLst>
          </p:cNvPr>
          <p:cNvSpPr>
            <a:spLocks noGrp="1"/>
          </p:cNvSpPr>
          <p:nvPr>
            <p:ph type="dt" sz="half" idx="10"/>
          </p:nvPr>
        </p:nvSpPr>
        <p:spPr/>
        <p:txBody>
          <a:bodyPr/>
          <a:lstStyle/>
          <a:p>
            <a:fld id="{BE2067CE-4A13-464D-928C-850A3859BDCC}" type="datetimeFigureOut">
              <a:rPr lang="en-GB" smtClean="0"/>
              <a:t>06/09/2022</a:t>
            </a:fld>
            <a:endParaRPr lang="en-GB"/>
          </a:p>
        </p:txBody>
      </p:sp>
      <p:sp>
        <p:nvSpPr>
          <p:cNvPr id="3" name="Footer Placeholder 2">
            <a:extLst>
              <a:ext uri="{FF2B5EF4-FFF2-40B4-BE49-F238E27FC236}">
                <a16:creationId xmlns:a16="http://schemas.microsoft.com/office/drawing/2014/main" id="{92C7EBB8-6E26-495A-B63D-CB04F361C6F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D4A159-8084-4B96-ABA5-E9EB8A325670}"/>
              </a:ext>
            </a:extLst>
          </p:cNvPr>
          <p:cNvSpPr>
            <a:spLocks noGrp="1"/>
          </p:cNvSpPr>
          <p:nvPr>
            <p:ph type="sldNum" sz="quarter" idx="12"/>
          </p:nvPr>
        </p:nvSpPr>
        <p:spPr/>
        <p:txBody>
          <a:bodyPr/>
          <a:lstStyle/>
          <a:p>
            <a:fld id="{377F6898-1E44-4261-AA0C-8EE381587B65}" type="slidenum">
              <a:rPr lang="en-GB" smtClean="0"/>
              <a:t>‹#›</a:t>
            </a:fld>
            <a:endParaRPr lang="en-GB"/>
          </a:p>
        </p:txBody>
      </p:sp>
    </p:spTree>
    <p:extLst>
      <p:ext uri="{BB962C8B-B14F-4D97-AF65-F5344CB8AC3E}">
        <p14:creationId xmlns:p14="http://schemas.microsoft.com/office/powerpoint/2010/main" val="302972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BD75C-4186-49A5-9DA1-59DA4AE9A0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A6CB095-0890-482B-B3CB-77E6266DCA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77FE12-5D1C-4D02-910D-3BC8C8971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F2720E-4076-4DFC-AF56-C2AD536F100D}"/>
              </a:ext>
            </a:extLst>
          </p:cNvPr>
          <p:cNvSpPr>
            <a:spLocks noGrp="1"/>
          </p:cNvSpPr>
          <p:nvPr>
            <p:ph type="dt" sz="half" idx="10"/>
          </p:nvPr>
        </p:nvSpPr>
        <p:spPr/>
        <p:txBody>
          <a:bodyPr/>
          <a:lstStyle/>
          <a:p>
            <a:fld id="{BE2067CE-4A13-464D-928C-850A3859BDCC}" type="datetimeFigureOut">
              <a:rPr lang="en-GB" smtClean="0"/>
              <a:t>06/09/2022</a:t>
            </a:fld>
            <a:endParaRPr lang="en-GB"/>
          </a:p>
        </p:txBody>
      </p:sp>
      <p:sp>
        <p:nvSpPr>
          <p:cNvPr id="6" name="Footer Placeholder 5">
            <a:extLst>
              <a:ext uri="{FF2B5EF4-FFF2-40B4-BE49-F238E27FC236}">
                <a16:creationId xmlns:a16="http://schemas.microsoft.com/office/drawing/2014/main" id="{FD5B7B62-C164-462D-9697-4D31B13F01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187A66-E9EE-4E9A-9C9F-FAAC58D6B737}"/>
              </a:ext>
            </a:extLst>
          </p:cNvPr>
          <p:cNvSpPr>
            <a:spLocks noGrp="1"/>
          </p:cNvSpPr>
          <p:nvPr>
            <p:ph type="sldNum" sz="quarter" idx="12"/>
          </p:nvPr>
        </p:nvSpPr>
        <p:spPr/>
        <p:txBody>
          <a:bodyPr/>
          <a:lstStyle/>
          <a:p>
            <a:fld id="{377F6898-1E44-4261-AA0C-8EE381587B65}" type="slidenum">
              <a:rPr lang="en-GB" smtClean="0"/>
              <a:t>‹#›</a:t>
            </a:fld>
            <a:endParaRPr lang="en-GB"/>
          </a:p>
        </p:txBody>
      </p:sp>
    </p:spTree>
    <p:extLst>
      <p:ext uri="{BB962C8B-B14F-4D97-AF65-F5344CB8AC3E}">
        <p14:creationId xmlns:p14="http://schemas.microsoft.com/office/powerpoint/2010/main" val="273706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B7D65-F077-49CC-A1CD-A3A58DEF57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3A7D37-BE80-486E-AD81-5374B99B4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EA6F6C0-97BA-4CB2-878F-1B14A3BBB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FF67D2-1BB4-452C-B912-DF266FDDB0C4}"/>
              </a:ext>
            </a:extLst>
          </p:cNvPr>
          <p:cNvSpPr>
            <a:spLocks noGrp="1"/>
          </p:cNvSpPr>
          <p:nvPr>
            <p:ph type="dt" sz="half" idx="10"/>
          </p:nvPr>
        </p:nvSpPr>
        <p:spPr/>
        <p:txBody>
          <a:bodyPr/>
          <a:lstStyle/>
          <a:p>
            <a:fld id="{BE2067CE-4A13-464D-928C-850A3859BDCC}" type="datetimeFigureOut">
              <a:rPr lang="en-GB" smtClean="0"/>
              <a:t>06/09/2022</a:t>
            </a:fld>
            <a:endParaRPr lang="en-GB"/>
          </a:p>
        </p:txBody>
      </p:sp>
      <p:sp>
        <p:nvSpPr>
          <p:cNvPr id="6" name="Footer Placeholder 5">
            <a:extLst>
              <a:ext uri="{FF2B5EF4-FFF2-40B4-BE49-F238E27FC236}">
                <a16:creationId xmlns:a16="http://schemas.microsoft.com/office/drawing/2014/main" id="{E88B444E-7C89-4164-9090-19212BE646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C29135-A112-4DFB-91EE-E2758204EB7A}"/>
              </a:ext>
            </a:extLst>
          </p:cNvPr>
          <p:cNvSpPr>
            <a:spLocks noGrp="1"/>
          </p:cNvSpPr>
          <p:nvPr>
            <p:ph type="sldNum" sz="quarter" idx="12"/>
          </p:nvPr>
        </p:nvSpPr>
        <p:spPr/>
        <p:txBody>
          <a:bodyPr/>
          <a:lstStyle/>
          <a:p>
            <a:fld id="{377F6898-1E44-4261-AA0C-8EE381587B65}" type="slidenum">
              <a:rPr lang="en-GB" smtClean="0"/>
              <a:t>‹#›</a:t>
            </a:fld>
            <a:endParaRPr lang="en-GB"/>
          </a:p>
        </p:txBody>
      </p:sp>
    </p:spTree>
    <p:extLst>
      <p:ext uri="{BB962C8B-B14F-4D97-AF65-F5344CB8AC3E}">
        <p14:creationId xmlns:p14="http://schemas.microsoft.com/office/powerpoint/2010/main" val="2607238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3E7ADE-A30F-4AC6-B197-2A83AC72F0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4BBC77-F079-4CFE-BB55-20E66DB29D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322BEC-8B16-4F97-B402-3DFBD76E1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067CE-4A13-464D-928C-850A3859BDCC}" type="datetimeFigureOut">
              <a:rPr lang="en-GB" smtClean="0"/>
              <a:t>06/09/2022</a:t>
            </a:fld>
            <a:endParaRPr lang="en-GB"/>
          </a:p>
        </p:txBody>
      </p:sp>
      <p:sp>
        <p:nvSpPr>
          <p:cNvPr id="5" name="Footer Placeholder 4">
            <a:extLst>
              <a:ext uri="{FF2B5EF4-FFF2-40B4-BE49-F238E27FC236}">
                <a16:creationId xmlns:a16="http://schemas.microsoft.com/office/drawing/2014/main" id="{CD3C5E11-74E6-4FFF-9083-4045ACA67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9F578E-E07E-4DB5-990E-5641A433FC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7F6898-1E44-4261-AA0C-8EE381587B65}" type="slidenum">
              <a:rPr lang="en-GB" smtClean="0"/>
              <a:t>‹#›</a:t>
            </a:fld>
            <a:endParaRPr lang="en-GB"/>
          </a:p>
        </p:txBody>
      </p:sp>
    </p:spTree>
    <p:extLst>
      <p:ext uri="{BB962C8B-B14F-4D97-AF65-F5344CB8AC3E}">
        <p14:creationId xmlns:p14="http://schemas.microsoft.com/office/powerpoint/2010/main" val="573109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image" Target="../media/image2.jpeg"/><Relationship Id="rId7" Type="http://schemas.openxmlformats.org/officeDocument/2006/relationships/image" Target="../media/image7.jpeg"/><Relationship Id="rId12" Type="http://schemas.openxmlformats.org/officeDocument/2006/relationships/image" Target="../media/image12.sv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1.png"/><Relationship Id="rId5" Type="http://schemas.openxmlformats.org/officeDocument/2006/relationships/image" Target="../media/image4.jpeg"/><Relationship Id="rId10" Type="http://schemas.openxmlformats.org/officeDocument/2006/relationships/image" Target="../media/image10.jpeg"/><Relationship Id="rId4" Type="http://schemas.openxmlformats.org/officeDocument/2006/relationships/image" Target="../media/image3.jpeg"/><Relationship Id="rId9" Type="http://schemas.openxmlformats.org/officeDocument/2006/relationships/image" Target="../media/image9.jpeg"/><Relationship Id="rId14" Type="http://schemas.openxmlformats.org/officeDocument/2006/relationships/image" Target="../media/image14.sv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gi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38D9-B447-4494-8806-DCF28050D850}"/>
              </a:ext>
            </a:extLst>
          </p:cNvPr>
          <p:cNvSpPr>
            <a:spLocks noGrp="1"/>
          </p:cNvSpPr>
          <p:nvPr>
            <p:ph type="ctrTitle"/>
          </p:nvPr>
        </p:nvSpPr>
        <p:spPr>
          <a:xfrm>
            <a:off x="1385454" y="1459345"/>
            <a:ext cx="9144000" cy="2387600"/>
          </a:xfrm>
        </p:spPr>
        <p:txBody>
          <a:bodyPr/>
          <a:lstStyle/>
          <a:p>
            <a:r>
              <a:rPr lang="en-GB" b="1" dirty="0">
                <a:latin typeface="NSimSun" panose="02010609030101010101" pitchFamily="49" charset="-122"/>
                <a:ea typeface="NSimSun" panose="02010609030101010101" pitchFamily="49" charset="-122"/>
              </a:rPr>
              <a:t>Telling The Story of Christianity Forwards</a:t>
            </a:r>
          </a:p>
        </p:txBody>
      </p:sp>
      <p:sp>
        <p:nvSpPr>
          <p:cNvPr id="3" name="Subtitle 2">
            <a:extLst>
              <a:ext uri="{FF2B5EF4-FFF2-40B4-BE49-F238E27FC236}">
                <a16:creationId xmlns:a16="http://schemas.microsoft.com/office/drawing/2014/main" id="{5F0E7CEB-AD01-4040-AD62-6E11304E613D}"/>
              </a:ext>
            </a:extLst>
          </p:cNvPr>
          <p:cNvSpPr>
            <a:spLocks noGrp="1"/>
          </p:cNvSpPr>
          <p:nvPr>
            <p:ph type="subTitle" idx="1"/>
          </p:nvPr>
        </p:nvSpPr>
        <p:spPr>
          <a:xfrm>
            <a:off x="1523999" y="3940752"/>
            <a:ext cx="9144000" cy="1655762"/>
          </a:xfrm>
        </p:spPr>
        <p:txBody>
          <a:bodyPr>
            <a:normAutofit/>
          </a:bodyPr>
          <a:lstStyle/>
          <a:p>
            <a:r>
              <a:rPr lang="en-GB" sz="3200" b="1" dirty="0">
                <a:latin typeface="NSimSun" panose="02010609030101010101" pitchFamily="49" charset="-122"/>
                <a:ea typeface="NSimSun" panose="02010609030101010101" pitchFamily="49" charset="-122"/>
              </a:rPr>
              <a:t>A Provocation in Readiness for Black History Month</a:t>
            </a:r>
          </a:p>
        </p:txBody>
      </p:sp>
      <p:pic>
        <p:nvPicPr>
          <p:cNvPr id="5" name="Picture 4">
            <a:extLst>
              <a:ext uri="{FF2B5EF4-FFF2-40B4-BE49-F238E27FC236}">
                <a16:creationId xmlns:a16="http://schemas.microsoft.com/office/drawing/2014/main" id="{6297E1AB-5FAF-4D15-B75D-D78674B3A4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606" y="5154612"/>
            <a:ext cx="3266787" cy="1496005"/>
          </a:xfrm>
          <a:prstGeom prst="rect">
            <a:avLst/>
          </a:prstGeom>
        </p:spPr>
      </p:pic>
      <p:pic>
        <p:nvPicPr>
          <p:cNvPr id="1026" name="Picture 2" descr="The Faith of Our Fathers: Reclaiming the (North African) Church Fathers |  Urban Faith">
            <a:extLst>
              <a:ext uri="{FF2B5EF4-FFF2-40B4-BE49-F238E27FC236}">
                <a16:creationId xmlns:a16="http://schemas.microsoft.com/office/drawing/2014/main" id="{3DEBCE11-31B8-4B19-BAA0-427E78D812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752" y="332870"/>
            <a:ext cx="142875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aith of Our Fathers: Reclaiming the (North African) Church Fathers |  Urban Faith">
            <a:extLst>
              <a:ext uri="{FF2B5EF4-FFF2-40B4-BE49-F238E27FC236}">
                <a16:creationId xmlns:a16="http://schemas.microsoft.com/office/drawing/2014/main" id="{1749CBA9-8337-4F9C-BB6B-C5907E3025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49" y="212001"/>
            <a:ext cx="142875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Faith of Our Fathers: Reclaiming the (North African) Church Fathers |  Urban Faith">
            <a:extLst>
              <a:ext uri="{FF2B5EF4-FFF2-40B4-BE49-F238E27FC236}">
                <a16:creationId xmlns:a16="http://schemas.microsoft.com/office/drawing/2014/main" id="{991860AB-2FD6-4AB5-841E-AC5BB3E6D88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5595"/>
          <a:stretch/>
        </p:blipFill>
        <p:spPr bwMode="auto">
          <a:xfrm>
            <a:off x="6300643" y="40409"/>
            <a:ext cx="1428750" cy="21947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Faith of Our Fathers: Reclaiming the (North African) Church Fathers |  Urban Faith">
            <a:extLst>
              <a:ext uri="{FF2B5EF4-FFF2-40B4-BE49-F238E27FC236}">
                <a16:creationId xmlns:a16="http://schemas.microsoft.com/office/drawing/2014/main" id="{95747D64-D8DD-437A-A750-6B7D5415F8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4061" y="235091"/>
            <a:ext cx="1428750"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733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000A8F-D016-4EE3-BCD8-0CFB11600501}"/>
              </a:ext>
            </a:extLst>
          </p:cNvPr>
          <p:cNvSpPr>
            <a:spLocks noGrp="1"/>
          </p:cNvSpPr>
          <p:nvPr>
            <p:ph type="title"/>
          </p:nvPr>
        </p:nvSpPr>
        <p:spPr>
          <a:xfrm>
            <a:off x="221675" y="208939"/>
            <a:ext cx="10515600" cy="1325563"/>
          </a:xfrm>
        </p:spPr>
        <p:txBody>
          <a:bodyPr/>
          <a:lstStyle/>
          <a:p>
            <a:r>
              <a:rPr lang="en-GB" b="1" dirty="0">
                <a:latin typeface="NSimSun" panose="02010609030101010101" pitchFamily="49" charset="-122"/>
                <a:ea typeface="NSimSun" panose="02010609030101010101" pitchFamily="49" charset="-122"/>
              </a:rPr>
              <a:t>Moses the Black</a:t>
            </a:r>
          </a:p>
        </p:txBody>
      </p:sp>
      <p:sp>
        <p:nvSpPr>
          <p:cNvPr id="3" name="TextBox 2">
            <a:extLst>
              <a:ext uri="{FF2B5EF4-FFF2-40B4-BE49-F238E27FC236}">
                <a16:creationId xmlns:a16="http://schemas.microsoft.com/office/drawing/2014/main" id="{A9E761CD-0719-4E9B-A4D5-7B668E1D580F}"/>
              </a:ext>
            </a:extLst>
          </p:cNvPr>
          <p:cNvSpPr txBox="1"/>
          <p:nvPr/>
        </p:nvSpPr>
        <p:spPr>
          <a:xfrm>
            <a:off x="221675" y="1359116"/>
            <a:ext cx="4618180" cy="4893647"/>
          </a:xfrm>
          <a:prstGeom prst="rect">
            <a:avLst/>
          </a:prstGeom>
          <a:noFill/>
        </p:spPr>
        <p:txBody>
          <a:bodyPr wrap="square" rtlCol="0">
            <a:spAutoFit/>
          </a:bodyPr>
          <a:lstStyle/>
          <a:p>
            <a:pPr marL="457200" indent="-457200">
              <a:buFont typeface="Arial" panose="020B0604020202020204" pitchFamily="34" charset="0"/>
              <a:buChar char="•"/>
            </a:pPr>
            <a:r>
              <a:rPr lang="en-GB" sz="2400" dirty="0">
                <a:latin typeface="NSimSun" panose="02010609030101010101" pitchFamily="49" charset="-122"/>
                <a:ea typeface="NSimSun" panose="02010609030101010101" pitchFamily="49" charset="-122"/>
              </a:rPr>
              <a:t>330 (Ethiopia)- 405 (Egypt) CE</a:t>
            </a:r>
          </a:p>
          <a:p>
            <a:pPr marL="457200" indent="-457200">
              <a:buFont typeface="Arial" panose="020B0604020202020204" pitchFamily="34" charset="0"/>
              <a:buChar char="•"/>
            </a:pPr>
            <a:r>
              <a:rPr lang="en-GB" sz="2400" dirty="0">
                <a:latin typeface="NSimSun" panose="02010609030101010101" pitchFamily="49" charset="-122"/>
                <a:ea typeface="NSimSun" panose="02010609030101010101" pitchFamily="49" charset="-122"/>
              </a:rPr>
              <a:t>Abba Moses the Robber</a:t>
            </a:r>
          </a:p>
          <a:p>
            <a:pPr marL="457200" indent="-457200">
              <a:buFont typeface="Arial" panose="020B0604020202020204" pitchFamily="34" charset="0"/>
              <a:buChar char="•"/>
            </a:pPr>
            <a:r>
              <a:rPr lang="en-GB" sz="2400" dirty="0">
                <a:latin typeface="NSimSun" panose="02010609030101010101" pitchFamily="49" charset="-122"/>
                <a:ea typeface="NSimSun" panose="02010609030101010101" pitchFamily="49" charset="-122"/>
              </a:rPr>
              <a:t>Ascetic monk and priest in Egypt in the fourth highly venerated in both the Eastern Orthodox Church and the Oriental Orthodox Church </a:t>
            </a:r>
          </a:p>
          <a:p>
            <a:pPr marL="457200" indent="-457200">
              <a:buFont typeface="Arial" panose="020B0604020202020204" pitchFamily="34" charset="0"/>
              <a:buChar char="•"/>
            </a:pPr>
            <a:r>
              <a:rPr lang="en-GB" sz="2400" dirty="0">
                <a:latin typeface="NSimSun" panose="02010609030101010101" pitchFamily="49" charset="-122"/>
                <a:ea typeface="NSimSun" panose="02010609030101010101" pitchFamily="49" charset="-122"/>
              </a:rPr>
              <a:t>Life of crime and violence pre-conversion</a:t>
            </a:r>
          </a:p>
          <a:p>
            <a:pPr marL="457200" indent="-457200">
              <a:buFont typeface="Arial" panose="020B0604020202020204" pitchFamily="34" charset="0"/>
              <a:buChar char="•"/>
            </a:pPr>
            <a:r>
              <a:rPr lang="en-GB" sz="2400" dirty="0">
                <a:latin typeface="NSimSun" panose="02010609030101010101" pitchFamily="49" charset="-122"/>
                <a:ea typeface="NSimSun" panose="02010609030101010101" pitchFamily="49" charset="-122"/>
              </a:rPr>
              <a:t>‘Desert Father’</a:t>
            </a:r>
          </a:p>
          <a:p>
            <a:pPr marL="457200" indent="-457200">
              <a:buFont typeface="Arial" panose="020B0604020202020204" pitchFamily="34" charset="0"/>
              <a:buChar char="•"/>
            </a:pPr>
            <a:r>
              <a:rPr lang="en-GB" sz="2400" dirty="0">
                <a:latin typeface="NSimSun" panose="02010609030101010101" pitchFamily="49" charset="-122"/>
                <a:ea typeface="NSimSun" panose="02010609030101010101" pitchFamily="49" charset="-122"/>
              </a:rPr>
              <a:t>Patron of non-violence</a:t>
            </a:r>
          </a:p>
        </p:txBody>
      </p:sp>
      <p:pic>
        <p:nvPicPr>
          <p:cNvPr id="6146" name="Picture 2" descr="The Life of Abba Moses the Ethiopian | ORTHODOX CHRISTIANITY THEN AND NOW">
            <a:extLst>
              <a:ext uri="{FF2B5EF4-FFF2-40B4-BE49-F238E27FC236}">
                <a16:creationId xmlns:a16="http://schemas.microsoft.com/office/drawing/2014/main" id="{E0BFE1F4-05D6-4CEA-A019-00503C5F94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165" y="1359116"/>
            <a:ext cx="3457240" cy="476134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oses the Black - IMDb">
            <a:extLst>
              <a:ext uri="{FF2B5EF4-FFF2-40B4-BE49-F238E27FC236}">
                <a16:creationId xmlns:a16="http://schemas.microsoft.com/office/drawing/2014/main" id="{BD24AD9A-4B42-4711-B9D7-671A26DAEC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8940" y="1359115"/>
            <a:ext cx="3191865" cy="476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178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000A8F-D016-4EE3-BCD8-0CFB11600501}"/>
              </a:ext>
            </a:extLst>
          </p:cNvPr>
          <p:cNvSpPr>
            <a:spLocks noGrp="1"/>
          </p:cNvSpPr>
          <p:nvPr>
            <p:ph type="title"/>
          </p:nvPr>
        </p:nvSpPr>
        <p:spPr>
          <a:xfrm>
            <a:off x="221674" y="112794"/>
            <a:ext cx="10515600" cy="1325563"/>
          </a:xfrm>
        </p:spPr>
        <p:txBody>
          <a:bodyPr/>
          <a:lstStyle/>
          <a:p>
            <a:r>
              <a:rPr lang="en-GB" b="1" dirty="0">
                <a:latin typeface="NSimSun" panose="02010609030101010101" pitchFamily="49" charset="-122"/>
                <a:ea typeface="NSimSun" panose="02010609030101010101" pitchFamily="49" charset="-122"/>
              </a:rPr>
              <a:t>St Perpetua &amp; St Felicity</a:t>
            </a:r>
          </a:p>
        </p:txBody>
      </p:sp>
      <p:pic>
        <p:nvPicPr>
          <p:cNvPr id="5122" name="Picture 2" descr="Perpetua and Felicity: Patron saints of same-sex couples">
            <a:extLst>
              <a:ext uri="{FF2B5EF4-FFF2-40B4-BE49-F238E27FC236}">
                <a16:creationId xmlns:a16="http://schemas.microsoft.com/office/drawing/2014/main" id="{892963FE-D678-4151-9005-6F4195273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893" y="1797917"/>
            <a:ext cx="2868068" cy="37107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HE MARTYRS Perpetua and Felicitas — What'shername">
            <a:extLst>
              <a:ext uri="{FF2B5EF4-FFF2-40B4-BE49-F238E27FC236}">
                <a16:creationId xmlns:a16="http://schemas.microsoft.com/office/drawing/2014/main" id="{7427C7B2-E58A-44AA-B005-AF973FD6CA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763" y="1797916"/>
            <a:ext cx="3198886" cy="37107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FC75F6-0C4F-407F-866E-6D3701F52973}"/>
              </a:ext>
            </a:extLst>
          </p:cNvPr>
          <p:cNvSpPr txBox="1"/>
          <p:nvPr/>
        </p:nvSpPr>
        <p:spPr>
          <a:xfrm>
            <a:off x="221674" y="1359116"/>
            <a:ext cx="5366325" cy="5386090"/>
          </a:xfrm>
          <a:prstGeom prst="rect">
            <a:avLst/>
          </a:prstGeom>
          <a:noFill/>
        </p:spPr>
        <p:txBody>
          <a:bodyPr wrap="square" rtlCol="0">
            <a:spAutoFit/>
          </a:bodyPr>
          <a:lstStyle/>
          <a:p>
            <a:pPr marL="457200" indent="-457200">
              <a:buFont typeface="Arial" panose="020B0604020202020204" pitchFamily="34" charset="0"/>
              <a:buChar char="•"/>
            </a:pPr>
            <a:r>
              <a:rPr lang="en-GB" sz="2000" dirty="0">
                <a:latin typeface="NSimSun" panose="02010609030101010101" pitchFamily="49" charset="-122"/>
                <a:ea typeface="NSimSun" panose="02010609030101010101" pitchFamily="49" charset="-122"/>
              </a:rPr>
              <a:t>182-203 CE North Africa</a:t>
            </a:r>
          </a:p>
          <a:p>
            <a:pPr marL="457200" indent="-457200">
              <a:buFont typeface="Arial" panose="020B0604020202020204" pitchFamily="34" charset="0"/>
              <a:buChar char="•"/>
            </a:pPr>
            <a:r>
              <a:rPr lang="en-GB" sz="2000" dirty="0">
                <a:latin typeface="NSimSun" panose="02010609030101010101" pitchFamily="49" charset="-122"/>
                <a:ea typeface="NSimSun" panose="02010609030101010101" pitchFamily="49" charset="-122"/>
              </a:rPr>
              <a:t>Martyr saints of third century, venerated in Eastern Orthodox, roman Catholic and Anglican traditions</a:t>
            </a:r>
          </a:p>
          <a:p>
            <a:pPr marL="457200" indent="-457200">
              <a:buFont typeface="Arial" panose="020B0604020202020204" pitchFamily="34" charset="0"/>
              <a:buChar char="•"/>
            </a:pPr>
            <a:r>
              <a:rPr lang="en-GB" sz="2000" dirty="0">
                <a:latin typeface="NSimSun" panose="02010609030101010101" pitchFamily="49" charset="-122"/>
                <a:ea typeface="NSimSun" panose="02010609030101010101" pitchFamily="49" charset="-122"/>
              </a:rPr>
              <a:t>Perpetua: recently married, well-educated noblewoman, said to have been 22 years old at the time of her death, and mother of an infant son she was nursing.</a:t>
            </a:r>
          </a:p>
          <a:p>
            <a:pPr marL="457200" indent="-457200">
              <a:buFont typeface="Arial" panose="020B0604020202020204" pitchFamily="34" charset="0"/>
              <a:buChar char="•"/>
            </a:pPr>
            <a:r>
              <a:rPr lang="en-GB" sz="2000" dirty="0">
                <a:latin typeface="NSimSun" panose="02010609030101010101" pitchFamily="49" charset="-122"/>
                <a:ea typeface="NSimSun" panose="02010609030101010101" pitchFamily="49" charset="-122"/>
              </a:rPr>
              <a:t>Felicity: enslaved woman imprisoned with Perpetua and pregnant at the time</a:t>
            </a:r>
          </a:p>
          <a:p>
            <a:pPr marL="457200" indent="-457200">
              <a:buFont typeface="Arial" panose="020B0604020202020204" pitchFamily="34" charset="0"/>
              <a:buChar char="•"/>
            </a:pPr>
            <a:r>
              <a:rPr lang="en-GB" sz="2000" dirty="0">
                <a:latin typeface="NSimSun" panose="02010609030101010101" pitchFamily="49" charset="-122"/>
                <a:ea typeface="NSimSun" panose="02010609030101010101" pitchFamily="49" charset="-122"/>
              </a:rPr>
              <a:t>Martyred together in the arena</a:t>
            </a:r>
          </a:p>
          <a:p>
            <a:pPr marL="457200" indent="-457200">
              <a:buFont typeface="Arial" panose="020B0604020202020204" pitchFamily="34" charset="0"/>
              <a:buChar char="•"/>
            </a:pPr>
            <a:r>
              <a:rPr lang="en-GB" sz="2000" dirty="0">
                <a:latin typeface="NSimSun" panose="02010609030101010101" pitchFamily="49" charset="-122"/>
                <a:ea typeface="NSimSun" panose="02010609030101010101" pitchFamily="49" charset="-122"/>
              </a:rPr>
              <a:t>Often included as patron of LGBTQ+ Christians due to demonstrated love for each other</a:t>
            </a:r>
          </a:p>
          <a:p>
            <a:pPr marL="457200" indent="-457200">
              <a:buFont typeface="Arial" panose="020B0604020202020204" pitchFamily="34" charset="0"/>
              <a:buChar char="•"/>
            </a:pPr>
            <a:endParaRPr lang="en-GB" sz="2400" dirty="0">
              <a:latin typeface="NSimSun" panose="02010609030101010101" pitchFamily="49" charset="-122"/>
              <a:ea typeface="NSimSun" panose="02010609030101010101" pitchFamily="49" charset="-122"/>
            </a:endParaRPr>
          </a:p>
        </p:txBody>
      </p:sp>
    </p:spTree>
    <p:extLst>
      <p:ext uri="{BB962C8B-B14F-4D97-AF65-F5344CB8AC3E}">
        <p14:creationId xmlns:p14="http://schemas.microsoft.com/office/powerpoint/2010/main" val="386020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000A8F-D016-4EE3-BCD8-0CFB11600501}"/>
              </a:ext>
            </a:extLst>
          </p:cNvPr>
          <p:cNvSpPr>
            <a:spLocks noGrp="1"/>
          </p:cNvSpPr>
          <p:nvPr>
            <p:ph type="title"/>
          </p:nvPr>
        </p:nvSpPr>
        <p:spPr>
          <a:xfrm>
            <a:off x="288638" y="0"/>
            <a:ext cx="10515600" cy="1325563"/>
          </a:xfrm>
        </p:spPr>
        <p:txBody>
          <a:bodyPr/>
          <a:lstStyle/>
          <a:p>
            <a:r>
              <a:rPr lang="en-GB" b="1" dirty="0">
                <a:latin typeface="NSimSun" panose="02010609030101010101" pitchFamily="49" charset="-122"/>
                <a:ea typeface="NSimSun" panose="02010609030101010101" pitchFamily="49" charset="-122"/>
              </a:rPr>
              <a:t>Zera Yacob</a:t>
            </a:r>
          </a:p>
        </p:txBody>
      </p:sp>
      <p:sp>
        <p:nvSpPr>
          <p:cNvPr id="2" name="TextBox 1">
            <a:extLst>
              <a:ext uri="{FF2B5EF4-FFF2-40B4-BE49-F238E27FC236}">
                <a16:creationId xmlns:a16="http://schemas.microsoft.com/office/drawing/2014/main" id="{6F3FDD85-B003-46F4-807D-1D20B96A71ED}"/>
              </a:ext>
            </a:extLst>
          </p:cNvPr>
          <p:cNvSpPr txBox="1"/>
          <p:nvPr/>
        </p:nvSpPr>
        <p:spPr>
          <a:xfrm>
            <a:off x="214747" y="1021625"/>
            <a:ext cx="7516091" cy="5632311"/>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NSimSun" panose="02010609030101010101" pitchFamily="49" charset="-122"/>
                <a:ea typeface="NSimSun" panose="02010609030101010101" pitchFamily="49" charset="-122"/>
              </a:rPr>
              <a:t>1599–1692 CE</a:t>
            </a:r>
          </a:p>
          <a:p>
            <a:pPr marL="342900" indent="-342900">
              <a:buFont typeface="Arial" panose="020B0604020202020204" pitchFamily="34" charset="0"/>
              <a:buChar char="•"/>
            </a:pPr>
            <a:r>
              <a:rPr lang="en-GB" sz="2000" dirty="0">
                <a:latin typeface="NSimSun" panose="02010609030101010101" pitchFamily="49" charset="-122"/>
                <a:ea typeface="NSimSun" panose="02010609030101010101" pitchFamily="49" charset="-122"/>
              </a:rPr>
              <a:t>Ethiopian philosopher from the city of Aksum (former capital of Ethiopia)</a:t>
            </a:r>
          </a:p>
          <a:p>
            <a:pPr marL="342900" indent="-342900">
              <a:buFont typeface="Arial" panose="020B0604020202020204" pitchFamily="34" charset="0"/>
              <a:buChar char="•"/>
            </a:pPr>
            <a:r>
              <a:rPr lang="en-GB" sz="2000" dirty="0">
                <a:latin typeface="NSimSun" panose="02010609030101010101" pitchFamily="49" charset="-122"/>
                <a:ea typeface="NSimSun" panose="02010609030101010101" pitchFamily="49" charset="-122"/>
              </a:rPr>
              <a:t>Developed a treatise around 1630 known in the original Ge'ez language as the </a:t>
            </a:r>
            <a:r>
              <a:rPr lang="en-GB" sz="2000" i="1" dirty="0">
                <a:latin typeface="NSimSun" panose="02010609030101010101" pitchFamily="49" charset="-122"/>
                <a:ea typeface="NSimSun" panose="02010609030101010101" pitchFamily="49" charset="-122"/>
              </a:rPr>
              <a:t>Hatata</a:t>
            </a:r>
            <a:r>
              <a:rPr lang="en-GB" sz="2000" dirty="0">
                <a:latin typeface="NSimSun" panose="02010609030101010101" pitchFamily="49" charset="-122"/>
                <a:ea typeface="NSimSun" panose="02010609030101010101" pitchFamily="49" charset="-122"/>
              </a:rPr>
              <a:t> (meaning </a:t>
            </a:r>
            <a:r>
              <a:rPr lang="en-GB" sz="2000" i="1" dirty="0">
                <a:latin typeface="NSimSun" panose="02010609030101010101" pitchFamily="49" charset="-122"/>
                <a:ea typeface="NSimSun" panose="02010609030101010101" pitchFamily="49" charset="-122"/>
              </a:rPr>
              <a:t>Inquiry</a:t>
            </a:r>
            <a:r>
              <a:rPr lang="en-GB" sz="2000" dirty="0">
                <a:latin typeface="NSimSun" panose="02010609030101010101" pitchFamily="49" charset="-122"/>
                <a:ea typeface="NSimSun" panose="02010609030101010101" pitchFamily="49" charset="-122"/>
              </a:rPr>
              <a:t>)It has been </a:t>
            </a:r>
            <a:r>
              <a:rPr lang="fr-FR" sz="2000" dirty="0" err="1">
                <a:latin typeface="NSimSun" panose="02010609030101010101" pitchFamily="49" charset="-122"/>
                <a:ea typeface="NSimSun" panose="02010609030101010101" pitchFamily="49" charset="-122"/>
              </a:rPr>
              <a:t>compared</a:t>
            </a:r>
            <a:r>
              <a:rPr lang="fr-FR" sz="2000" dirty="0">
                <a:latin typeface="NSimSun" panose="02010609030101010101" pitchFamily="49" charset="-122"/>
                <a:ea typeface="NSimSun" panose="02010609030101010101" pitchFamily="49" charset="-122"/>
              </a:rPr>
              <a:t> to René Descartes' </a:t>
            </a:r>
            <a:r>
              <a:rPr lang="fr-FR" sz="2000" i="1" dirty="0">
                <a:latin typeface="NSimSun" panose="02010609030101010101" pitchFamily="49" charset="-122"/>
                <a:ea typeface="NSimSun" panose="02010609030101010101" pitchFamily="49" charset="-122"/>
              </a:rPr>
              <a:t>Discours de la méthode</a:t>
            </a:r>
            <a:r>
              <a:rPr lang="fr-FR" sz="2000" dirty="0">
                <a:latin typeface="NSimSun" panose="02010609030101010101" pitchFamily="49" charset="-122"/>
                <a:ea typeface="NSimSun" panose="02010609030101010101" pitchFamily="49" charset="-122"/>
              </a:rPr>
              <a:t> (1637),</a:t>
            </a:r>
            <a:r>
              <a:rPr lang="fr-FR" sz="2000" dirty="0" err="1">
                <a:latin typeface="NSimSun" panose="02010609030101010101" pitchFamily="49" charset="-122"/>
                <a:ea typeface="NSimSun" panose="02010609030101010101" pitchFamily="49" charset="-122"/>
              </a:rPr>
              <a:t>although</a:t>
            </a:r>
            <a:r>
              <a:rPr lang="fr-FR" sz="2000" dirty="0">
                <a:latin typeface="NSimSun" panose="02010609030101010101" pitchFamily="49" charset="-122"/>
                <a:ea typeface="NSimSun" panose="02010609030101010101" pitchFamily="49" charset="-122"/>
              </a:rPr>
              <a:t> </a:t>
            </a:r>
            <a:r>
              <a:rPr lang="fr-FR" sz="2000" dirty="0" err="1">
                <a:latin typeface="NSimSun" panose="02010609030101010101" pitchFamily="49" charset="-122"/>
                <a:ea typeface="NSimSun" panose="02010609030101010101" pitchFamily="49" charset="-122"/>
              </a:rPr>
              <a:t>was</a:t>
            </a:r>
            <a:r>
              <a:rPr lang="fr-FR" sz="2000" dirty="0">
                <a:latin typeface="NSimSun" panose="02010609030101010101" pitchFamily="49" charset="-122"/>
                <a:ea typeface="NSimSun" panose="02010609030101010101" pitchFamily="49" charset="-122"/>
              </a:rPr>
              <a:t> </a:t>
            </a:r>
            <a:r>
              <a:rPr lang="fr-FR" sz="2000" dirty="0" err="1">
                <a:latin typeface="NSimSun" panose="02010609030101010101" pitchFamily="49" charset="-122"/>
                <a:ea typeface="NSimSun" panose="02010609030101010101" pitchFamily="49" charset="-122"/>
              </a:rPr>
              <a:t>written</a:t>
            </a:r>
            <a:r>
              <a:rPr lang="fr-FR" sz="2000" dirty="0">
                <a:latin typeface="NSimSun" panose="02010609030101010101" pitchFamily="49" charset="-122"/>
                <a:ea typeface="NSimSun" panose="02010609030101010101" pitchFamily="49" charset="-122"/>
              </a:rPr>
              <a:t> </a:t>
            </a:r>
            <a:r>
              <a:rPr lang="fr-FR" sz="2000" dirty="0" err="1">
                <a:latin typeface="NSimSun" panose="02010609030101010101" pitchFamily="49" charset="-122"/>
                <a:ea typeface="NSimSun" panose="02010609030101010101" pitchFamily="49" charset="-122"/>
              </a:rPr>
              <a:t>earlier</a:t>
            </a:r>
            <a:r>
              <a:rPr lang="fr-FR" sz="2000" dirty="0">
                <a:latin typeface="NSimSun" panose="02010609030101010101" pitchFamily="49" charset="-122"/>
                <a:ea typeface="NSimSun" panose="02010609030101010101" pitchFamily="49" charset="-122"/>
              </a:rPr>
              <a:t>.</a:t>
            </a:r>
          </a:p>
          <a:p>
            <a:pPr marL="342900" indent="-342900">
              <a:buFont typeface="Arial" panose="020B0604020202020204" pitchFamily="34" charset="0"/>
              <a:buChar char="•"/>
            </a:pPr>
            <a:r>
              <a:rPr lang="en-GB" sz="2000" dirty="0">
                <a:latin typeface="NSimSun" panose="02010609030101010101" pitchFamily="49" charset="-122"/>
                <a:ea typeface="NSimSun" panose="02010609030101010101" pitchFamily="49" charset="-122"/>
              </a:rPr>
              <a:t>Yacob argues in following one's natural reasoning instead of believing what one is told by others.</a:t>
            </a:r>
          </a:p>
          <a:p>
            <a:pPr marL="342900" indent="-342900">
              <a:buFont typeface="Arial" panose="020B0604020202020204" pitchFamily="34" charset="0"/>
              <a:buChar char="•"/>
            </a:pPr>
            <a:r>
              <a:rPr lang="en-GB" sz="2000" dirty="0">
                <a:latin typeface="NSimSun" panose="02010609030101010101" pitchFamily="49" charset="-122"/>
                <a:ea typeface="NSimSun" panose="02010609030101010101" pitchFamily="49" charset="-122"/>
              </a:rPr>
              <a:t>Living as a hermit for two years, praying and developing his philosophy, he had refused to adopt the Catholic faith (imposed by the current ruler) and instead fled into exile with some gold and the Book of Psalms. He lived many years in a cave.</a:t>
            </a:r>
          </a:p>
          <a:p>
            <a:pPr marL="342900" indent="-342900">
              <a:buFont typeface="Arial" panose="020B0604020202020204" pitchFamily="34" charset="0"/>
              <a:buChar char="•"/>
            </a:pPr>
            <a:r>
              <a:rPr lang="en-GB" sz="2000" dirty="0">
                <a:latin typeface="NSimSun" panose="02010609030101010101" pitchFamily="49" charset="-122"/>
                <a:ea typeface="NSimSun" panose="02010609030101010101" pitchFamily="49" charset="-122"/>
              </a:rPr>
              <a:t>Amongst other things, the Hatata contains:</a:t>
            </a:r>
          </a:p>
          <a:p>
            <a:pPr marL="800100" lvl="1" indent="-342900">
              <a:buFont typeface="Courier New" panose="02070309020205020404" pitchFamily="49" charset="0"/>
              <a:buChar char="o"/>
            </a:pPr>
            <a:r>
              <a:rPr lang="en-GB" sz="2000" dirty="0">
                <a:latin typeface="NSimSun" panose="02010609030101010101" pitchFamily="49" charset="-122"/>
                <a:ea typeface="NSimSun" panose="02010609030101010101" pitchFamily="49" charset="-122"/>
              </a:rPr>
              <a:t>Cosmological argument for God</a:t>
            </a:r>
          </a:p>
          <a:p>
            <a:pPr marL="800100" lvl="1" indent="-342900">
              <a:buFont typeface="Courier New" panose="02070309020205020404" pitchFamily="49" charset="0"/>
              <a:buChar char="o"/>
            </a:pPr>
            <a:r>
              <a:rPr lang="en-GB" sz="2000" dirty="0">
                <a:latin typeface="NSimSun" panose="02010609030101010101" pitchFamily="49" charset="-122"/>
                <a:ea typeface="NSimSun" panose="02010609030101010101" pitchFamily="49" charset="-122"/>
              </a:rPr>
              <a:t>Religious critique of slavery</a:t>
            </a:r>
          </a:p>
        </p:txBody>
      </p:sp>
      <p:pic>
        <p:nvPicPr>
          <p:cNvPr id="4098" name="Picture 2" descr="9. In You I Take Shelter: Zera Yacob | History of Philosophy without any  gaps">
            <a:extLst>
              <a:ext uri="{FF2B5EF4-FFF2-40B4-BE49-F238E27FC236}">
                <a16:creationId xmlns:a16="http://schemas.microsoft.com/office/drawing/2014/main" id="{C6EEAAC8-3B1A-404E-BCB1-DCE357810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4729" y="448971"/>
            <a:ext cx="3664524" cy="366452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F7BA86C-2BA7-4421-B050-45E3866BB137}"/>
              </a:ext>
            </a:extLst>
          </p:cNvPr>
          <p:cNvSpPr/>
          <p:nvPr/>
        </p:nvSpPr>
        <p:spPr>
          <a:xfrm>
            <a:off x="7804729" y="4251281"/>
            <a:ext cx="3664524" cy="2031325"/>
          </a:xfrm>
          <a:prstGeom prst="rect">
            <a:avLst/>
          </a:prstGeom>
          <a:solidFill>
            <a:schemeClr val="accent4">
              <a:lumMod val="60000"/>
              <a:lumOff val="40000"/>
            </a:schemeClr>
          </a:solidFill>
          <a:ln>
            <a:solidFill>
              <a:schemeClr val="accent4">
                <a:lumMod val="60000"/>
                <a:lumOff val="40000"/>
              </a:schemeClr>
            </a:solidFill>
          </a:ln>
        </p:spPr>
        <p:txBody>
          <a:bodyPr wrap="square">
            <a:spAutoFit/>
          </a:bodyPr>
          <a:lstStyle/>
          <a:p>
            <a:pPr algn="ctr"/>
            <a:r>
              <a:rPr lang="en-GB" dirty="0">
                <a:latin typeface="NSimSun" panose="02010609030101010101" pitchFamily="49" charset="-122"/>
                <a:ea typeface="NSimSun" panose="02010609030101010101" pitchFamily="49" charset="-122"/>
              </a:rPr>
              <a:t>“I have learnt more while living alone in a cave than when I was living with scholars. What I wrote in this book is very little; but in my cave I have meditated on many other such things”</a:t>
            </a:r>
          </a:p>
        </p:txBody>
      </p:sp>
    </p:spTree>
    <p:extLst>
      <p:ext uri="{BB962C8B-B14F-4D97-AF65-F5344CB8AC3E}">
        <p14:creationId xmlns:p14="http://schemas.microsoft.com/office/powerpoint/2010/main" val="193754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DF16E-E709-4B45-95D9-3A3BEC27DCDB}"/>
              </a:ext>
            </a:extLst>
          </p:cNvPr>
          <p:cNvSpPr>
            <a:spLocks noGrp="1"/>
          </p:cNvSpPr>
          <p:nvPr>
            <p:ph type="title"/>
          </p:nvPr>
        </p:nvSpPr>
        <p:spPr/>
        <p:txBody>
          <a:bodyPr/>
          <a:lstStyle/>
          <a:p>
            <a:r>
              <a:rPr lang="en-GB" b="1" dirty="0">
                <a:latin typeface="NSimSun" panose="02010609030101010101" pitchFamily="49" charset="-122"/>
                <a:ea typeface="NSimSun" panose="02010609030101010101" pitchFamily="49" charset="-122"/>
              </a:rPr>
              <a:t>Hermeneutics of Suspicion</a:t>
            </a:r>
          </a:p>
        </p:txBody>
      </p:sp>
      <p:sp>
        <p:nvSpPr>
          <p:cNvPr id="3" name="Rectangle 2">
            <a:extLst>
              <a:ext uri="{FF2B5EF4-FFF2-40B4-BE49-F238E27FC236}">
                <a16:creationId xmlns:a16="http://schemas.microsoft.com/office/drawing/2014/main" id="{CA7A32D0-F7D5-44BF-88DA-56150F4C5B51}"/>
              </a:ext>
            </a:extLst>
          </p:cNvPr>
          <p:cNvSpPr/>
          <p:nvPr/>
        </p:nvSpPr>
        <p:spPr>
          <a:xfrm>
            <a:off x="511276" y="2027078"/>
            <a:ext cx="10921181" cy="2803844"/>
          </a:xfrm>
          <a:prstGeom prst="rect">
            <a:avLst/>
          </a:prstGeom>
        </p:spPr>
        <p:txBody>
          <a:bodyPr wrap="square">
            <a:spAutoFit/>
          </a:bodyPr>
          <a:lstStyle/>
          <a:p>
            <a:pPr marL="742950" lvl="1" indent="-285750">
              <a:lnSpc>
                <a:spcPct val="107000"/>
              </a:lnSpc>
              <a:spcAft>
                <a:spcPts val="0"/>
              </a:spcAft>
              <a:buFont typeface="Courier New" panose="02070309020205020404" pitchFamily="49" charset="0"/>
              <a:buChar char="o"/>
              <a:tabLst>
                <a:tab pos="2865755" algn="ctr"/>
                <a:tab pos="5731510" algn="r"/>
              </a:tabLst>
            </a:pPr>
            <a:r>
              <a:rPr lang="en-GB" sz="2800" dirty="0">
                <a:solidFill>
                  <a:srgbClr val="000000"/>
                </a:solidFill>
                <a:effectLst/>
                <a:latin typeface="NSimSun" panose="02010609030101010101" pitchFamily="49" charset="-122"/>
                <a:ea typeface="NSimSun" panose="02010609030101010101" pitchFamily="49" charset="-122"/>
                <a:cs typeface="Times New Roman" panose="02020603050405020304" pitchFamily="18" charset="0"/>
              </a:rPr>
              <a:t>Who might have created the tendency to read the story of Christianity backwards, so that slavery becomes the first connection of Black history with Christianity?</a:t>
            </a:r>
            <a:endParaRPr lang="en-GB" sz="2800" dirty="0">
              <a:effectLst/>
              <a:latin typeface="NSimSun" panose="02010609030101010101" pitchFamily="49" charset="-122"/>
              <a:ea typeface="NSimSun" panose="02010609030101010101" pitchFamily="49" charset="-122"/>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tabLst>
                <a:tab pos="2865755" algn="ctr"/>
                <a:tab pos="5731510" algn="r"/>
              </a:tabLst>
            </a:pPr>
            <a:r>
              <a:rPr lang="en-GB" sz="2800" dirty="0">
                <a:solidFill>
                  <a:srgbClr val="000000"/>
                </a:solidFill>
                <a:effectLst/>
                <a:latin typeface="NSimSun" panose="02010609030101010101" pitchFamily="49" charset="-122"/>
                <a:ea typeface="NSimSun" panose="02010609030101010101" pitchFamily="49" charset="-122"/>
                <a:cs typeface="Times New Roman" panose="02020603050405020304" pitchFamily="18" charset="0"/>
              </a:rPr>
              <a:t>Who would benefit from approaching Christianity in this way?</a:t>
            </a:r>
            <a:endParaRPr lang="en-GB" sz="2800" dirty="0">
              <a:effectLst/>
              <a:latin typeface="NSimSun" panose="02010609030101010101" pitchFamily="49" charset="-122"/>
              <a:ea typeface="NSimSun" panose="02010609030101010101" pitchFamily="49" charset="-122"/>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tabLst>
                <a:tab pos="2865755" algn="ctr"/>
                <a:tab pos="5731510" algn="r"/>
              </a:tabLst>
            </a:pPr>
            <a:r>
              <a:rPr lang="en-GB" sz="2800" dirty="0">
                <a:solidFill>
                  <a:srgbClr val="000000"/>
                </a:solidFill>
                <a:effectLst/>
                <a:latin typeface="NSimSun" panose="02010609030101010101" pitchFamily="49" charset="-122"/>
                <a:ea typeface="NSimSun" panose="02010609030101010101" pitchFamily="49" charset="-122"/>
                <a:cs typeface="Times New Roman" panose="02020603050405020304" pitchFamily="18" charset="0"/>
              </a:rPr>
              <a:t>Who would lose out from this approach?</a:t>
            </a:r>
            <a:endParaRPr lang="en-GB" sz="2800" dirty="0">
              <a:effectLst/>
              <a:latin typeface="NSimSun" panose="02010609030101010101" pitchFamily="49" charset="-122"/>
              <a:ea typeface="NSimSun" panose="02010609030101010101" pitchFamily="49" charset="-122"/>
              <a:cs typeface="Times New Roman" panose="02020603050405020304" pitchFamily="18" charset="0"/>
            </a:endParaRPr>
          </a:p>
        </p:txBody>
      </p:sp>
    </p:spTree>
    <p:extLst>
      <p:ext uri="{BB962C8B-B14F-4D97-AF65-F5344CB8AC3E}">
        <p14:creationId xmlns:p14="http://schemas.microsoft.com/office/powerpoint/2010/main" val="342795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AFFB35-BD5A-4BC9-A4A8-C5017F1D99E3}"/>
              </a:ext>
            </a:extLst>
          </p:cNvPr>
          <p:cNvSpPr>
            <a:spLocks noGrp="1"/>
          </p:cNvSpPr>
          <p:nvPr>
            <p:ph type="title"/>
          </p:nvPr>
        </p:nvSpPr>
        <p:spPr/>
        <p:txBody>
          <a:bodyPr/>
          <a:lstStyle/>
          <a:p>
            <a:pPr algn="ctr"/>
            <a:r>
              <a:rPr lang="en-GB" b="1" dirty="0">
                <a:latin typeface="NSimSun" panose="02010609030101010101" pitchFamily="49" charset="-122"/>
                <a:ea typeface="NSimSun" panose="02010609030101010101" pitchFamily="49" charset="-122"/>
              </a:rPr>
              <a:t>How might you use this during Black History Month?</a:t>
            </a:r>
          </a:p>
        </p:txBody>
      </p:sp>
      <p:pic>
        <p:nvPicPr>
          <p:cNvPr id="12290" name="Picture 2" descr="Breakout Rooms: Effective or Inefficient? – The Knight Crier">
            <a:extLst>
              <a:ext uri="{FF2B5EF4-FFF2-40B4-BE49-F238E27FC236}">
                <a16:creationId xmlns:a16="http://schemas.microsoft.com/office/drawing/2014/main" id="{A915DCDE-372F-47C0-9247-74B7F5B15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12" y="2447636"/>
            <a:ext cx="4461338" cy="236450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Let's Write a Chat App in Python. Tkinter + sockets in less than 150… | by  Saurabh Chaturvedi | The Startup | Medium">
            <a:extLst>
              <a:ext uri="{FF2B5EF4-FFF2-40B4-BE49-F238E27FC236}">
                <a16:creationId xmlns:a16="http://schemas.microsoft.com/office/drawing/2014/main" id="{DC2DE590-46FB-4EF3-B6CF-DE16863923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18" r="23407"/>
          <a:stretch/>
        </p:blipFill>
        <p:spPr bwMode="auto">
          <a:xfrm>
            <a:off x="7481453" y="2207491"/>
            <a:ext cx="3288147" cy="293243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E7A9B3BC-DB69-4B5D-B378-60DAB14C8528}"/>
              </a:ext>
            </a:extLst>
          </p:cNvPr>
          <p:cNvCxnSpPr/>
          <p:nvPr/>
        </p:nvCxnSpPr>
        <p:spPr>
          <a:xfrm>
            <a:off x="6234545" y="2207491"/>
            <a:ext cx="0" cy="4073236"/>
          </a:xfrm>
          <a:prstGeom prst="line">
            <a:avLst/>
          </a:prstGeom>
          <a:ln w="1016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014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ny Questions&quot; Images – Browse 282 Stock Photos, Vectors, and Video | Adobe  Stock">
            <a:extLst>
              <a:ext uri="{FF2B5EF4-FFF2-40B4-BE49-F238E27FC236}">
                <a16:creationId xmlns:a16="http://schemas.microsoft.com/office/drawing/2014/main" id="{BDCEAEB9-2DDA-4E35-9E1A-355863E02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1927" y="1714500"/>
            <a:ext cx="9144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284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CB6F-67CF-408D-8154-D5E90775EB04}"/>
              </a:ext>
            </a:extLst>
          </p:cNvPr>
          <p:cNvSpPr>
            <a:spLocks noGrp="1"/>
          </p:cNvSpPr>
          <p:nvPr>
            <p:ph type="title"/>
          </p:nvPr>
        </p:nvSpPr>
        <p:spPr/>
        <p:txBody>
          <a:bodyPr/>
          <a:lstStyle/>
          <a:p>
            <a:pPr algn="ctr"/>
            <a:r>
              <a:rPr lang="en-GB" b="1" dirty="0">
                <a:latin typeface="NSimSun" panose="02010609030101010101" pitchFamily="49" charset="-122"/>
                <a:ea typeface="NSimSun" panose="02010609030101010101" pitchFamily="49" charset="-122"/>
              </a:rPr>
              <a:t>Reading the Story of Christianity Forwards</a:t>
            </a:r>
          </a:p>
        </p:txBody>
      </p:sp>
      <p:pic>
        <p:nvPicPr>
          <p:cNvPr id="14338" name="Picture 2" descr="5,206 Looking forward icon Images, Stock Photos &amp; Vectors | Shutterstock">
            <a:extLst>
              <a:ext uri="{FF2B5EF4-FFF2-40B4-BE49-F238E27FC236}">
                <a16:creationId xmlns:a16="http://schemas.microsoft.com/office/drawing/2014/main" id="{6ACD3FBD-BCAE-48C1-9F55-8EA901234E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15" r="10950" b="11936"/>
          <a:stretch/>
        </p:blipFill>
        <p:spPr bwMode="auto">
          <a:xfrm>
            <a:off x="229751" y="2163792"/>
            <a:ext cx="1801712" cy="29729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Faith of Our Fathers: Reclaiming the (North African) Church Fathers |  Urban Faith">
            <a:extLst>
              <a:ext uri="{FF2B5EF4-FFF2-40B4-BE49-F238E27FC236}">
                <a16:creationId xmlns:a16="http://schemas.microsoft.com/office/drawing/2014/main" id="{F4471560-85A1-45A4-A4C2-C182E94FB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717" y="2392500"/>
            <a:ext cx="826995" cy="1036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he Faith of Our Fathers: Reclaiming the (North African) Church Fathers |  Urban Faith">
            <a:extLst>
              <a:ext uri="{FF2B5EF4-FFF2-40B4-BE49-F238E27FC236}">
                <a16:creationId xmlns:a16="http://schemas.microsoft.com/office/drawing/2014/main" id="{FB8E7E11-2A43-4793-A46F-8D9BC79630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712" y="3429000"/>
            <a:ext cx="826994" cy="11136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he Faith of Our Fathers: Reclaiming the (North African) Church Fathers |  Urban Faith">
            <a:extLst>
              <a:ext uri="{FF2B5EF4-FFF2-40B4-BE49-F238E27FC236}">
                <a16:creationId xmlns:a16="http://schemas.microsoft.com/office/drawing/2014/main" id="{1BEAB62D-792A-47D0-A42D-4634F45806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5595"/>
          <a:stretch/>
        </p:blipFill>
        <p:spPr bwMode="auto">
          <a:xfrm>
            <a:off x="3397345" y="1951914"/>
            <a:ext cx="826994" cy="12703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The Faith of Our Fathers: Reclaiming the (North African) Church Fathers |  Urban Faith">
            <a:extLst>
              <a:ext uri="{FF2B5EF4-FFF2-40B4-BE49-F238E27FC236}">
                <a16:creationId xmlns:a16="http://schemas.microsoft.com/office/drawing/2014/main" id="{9805FBB9-031D-42A4-8C5B-D30D7DD60A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1606" y="3330690"/>
            <a:ext cx="826994" cy="11798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aint Mary of Egypt as a Model for our Lives | ORTHODOX CHRISTIANITY THEN  AND NOW">
            <a:extLst>
              <a:ext uri="{FF2B5EF4-FFF2-40B4-BE49-F238E27FC236}">
                <a16:creationId xmlns:a16="http://schemas.microsoft.com/office/drawing/2014/main" id="{72C94146-57ED-492B-A79A-71B06D968C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56836" y="1951914"/>
            <a:ext cx="710036"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e Life of Abba Moses the Ethiopian | ORTHODOX CHRISTIANITY THEN AND NOW">
            <a:extLst>
              <a:ext uri="{FF2B5EF4-FFF2-40B4-BE49-F238E27FC236}">
                <a16:creationId xmlns:a16="http://schemas.microsoft.com/office/drawing/2014/main" id="{2900FACB-F499-4FF6-8048-F2A85096C9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1854" y="3432837"/>
            <a:ext cx="803079" cy="11060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Perpetua and Felicity: Patron saints of same-sex couples">
            <a:extLst>
              <a:ext uri="{FF2B5EF4-FFF2-40B4-BE49-F238E27FC236}">
                <a16:creationId xmlns:a16="http://schemas.microsoft.com/office/drawing/2014/main" id="{B9E4AA33-8FB7-46C1-A2E0-C9DB9B8768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5607" y="2163792"/>
            <a:ext cx="860786" cy="11136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5,206 Looking forward icon Images, Stock Photos &amp; Vectors | Shutterstock">
            <a:extLst>
              <a:ext uri="{FF2B5EF4-FFF2-40B4-BE49-F238E27FC236}">
                <a16:creationId xmlns:a16="http://schemas.microsoft.com/office/drawing/2014/main" id="{7619CDFF-7D6C-4DBF-9DC5-05BF796475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15" r="10950" b="11936"/>
          <a:stretch/>
        </p:blipFill>
        <p:spPr bwMode="auto">
          <a:xfrm>
            <a:off x="382151" y="2316192"/>
            <a:ext cx="1801712" cy="29729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5,206 Looking forward icon Images, Stock Photos &amp; Vectors | Shutterstock">
            <a:extLst>
              <a:ext uri="{FF2B5EF4-FFF2-40B4-BE49-F238E27FC236}">
                <a16:creationId xmlns:a16="http://schemas.microsoft.com/office/drawing/2014/main" id="{C0FCC225-CB9E-4CDA-B3BF-42C77B01C3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15" r="10950" b="11936"/>
          <a:stretch/>
        </p:blipFill>
        <p:spPr bwMode="auto">
          <a:xfrm flipH="1">
            <a:off x="9982151" y="3599299"/>
            <a:ext cx="1980098" cy="297293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The Secret Religion of the Slaves | Christian History | Christianity Today">
            <a:extLst>
              <a:ext uri="{FF2B5EF4-FFF2-40B4-BE49-F238E27FC236}">
                <a16:creationId xmlns:a16="http://schemas.microsoft.com/office/drawing/2014/main" id="{0998803F-F263-48DD-9AE8-8331913858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0406" y="3650257"/>
            <a:ext cx="2917863" cy="1638866"/>
          </a:xfrm>
          <a:prstGeom prst="rect">
            <a:avLst/>
          </a:prstGeom>
          <a:noFill/>
          <a:extLst>
            <a:ext uri="{909E8E84-426E-40DD-AFC4-6F175D3DCCD1}">
              <a14:hiddenFill xmlns:a14="http://schemas.microsoft.com/office/drawing/2010/main">
                <a:solidFill>
                  <a:srgbClr val="FFFFFF"/>
                </a:solidFill>
              </a14:hiddenFill>
            </a:ext>
          </a:extLst>
        </p:spPr>
      </p:pic>
      <p:pic>
        <p:nvPicPr>
          <p:cNvPr id="14" name="Graphic 13" descr="Back RTL">
            <a:extLst>
              <a:ext uri="{FF2B5EF4-FFF2-40B4-BE49-F238E27FC236}">
                <a16:creationId xmlns:a16="http://schemas.microsoft.com/office/drawing/2014/main" id="{B85F892A-30BB-46C2-90EB-E007F3C576C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74263" y="3124200"/>
            <a:ext cx="914400" cy="914400"/>
          </a:xfrm>
          <a:prstGeom prst="rect">
            <a:avLst/>
          </a:prstGeom>
        </p:spPr>
      </p:pic>
      <p:pic>
        <p:nvPicPr>
          <p:cNvPr id="16" name="Graphic 15" descr="Back">
            <a:extLst>
              <a:ext uri="{FF2B5EF4-FFF2-40B4-BE49-F238E27FC236}">
                <a16:creationId xmlns:a16="http://schemas.microsoft.com/office/drawing/2014/main" id="{EC4ED5BE-E3E0-465C-8E76-E97BF7A06E0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169015" y="2895631"/>
            <a:ext cx="914400" cy="914400"/>
          </a:xfrm>
          <a:prstGeom prst="rect">
            <a:avLst/>
          </a:prstGeom>
        </p:spPr>
      </p:pic>
      <p:sp>
        <p:nvSpPr>
          <p:cNvPr id="17" name="Speech Bubble: Rectangle with Corners Rounded 16">
            <a:extLst>
              <a:ext uri="{FF2B5EF4-FFF2-40B4-BE49-F238E27FC236}">
                <a16:creationId xmlns:a16="http://schemas.microsoft.com/office/drawing/2014/main" id="{B2DA6AA7-B1DA-497D-A5DC-1550A04C359F}"/>
              </a:ext>
            </a:extLst>
          </p:cNvPr>
          <p:cNvSpPr/>
          <p:nvPr/>
        </p:nvSpPr>
        <p:spPr>
          <a:xfrm>
            <a:off x="1753503" y="5007612"/>
            <a:ext cx="4464143" cy="1270397"/>
          </a:xfrm>
          <a:prstGeom prst="wedgeRoundRectCallout">
            <a:avLst>
              <a:gd name="adj1" fmla="val 52951"/>
              <a:gd name="adj2" fmla="val 76431"/>
              <a:gd name="adj3" fmla="val 16667"/>
            </a:avLst>
          </a:prstGeom>
          <a:solidFill>
            <a:schemeClr val="bg1"/>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tx1"/>
                </a:solidFill>
                <a:latin typeface="NSimSun" panose="02010609030101010101" pitchFamily="49" charset="-122"/>
                <a:ea typeface="NSimSun" panose="02010609030101010101" pitchFamily="49" charset="-122"/>
              </a:rPr>
              <a:t>What are we missing?</a:t>
            </a:r>
          </a:p>
        </p:txBody>
      </p:sp>
    </p:spTree>
    <p:extLst>
      <p:ext uri="{BB962C8B-B14F-4D97-AF65-F5344CB8AC3E}">
        <p14:creationId xmlns:p14="http://schemas.microsoft.com/office/powerpoint/2010/main" val="29295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8E5401-0948-4F6E-A320-DB6E7DE87C4F}"/>
              </a:ext>
            </a:extLst>
          </p:cNvPr>
          <p:cNvPicPr>
            <a:picLocks noChangeAspect="1"/>
          </p:cNvPicPr>
          <p:nvPr/>
        </p:nvPicPr>
        <p:blipFill>
          <a:blip r:embed="rId2"/>
          <a:stretch>
            <a:fillRect/>
          </a:stretch>
        </p:blipFill>
        <p:spPr>
          <a:xfrm>
            <a:off x="294968" y="521570"/>
            <a:ext cx="11430000" cy="5972175"/>
          </a:xfrm>
          <a:prstGeom prst="rect">
            <a:avLst/>
          </a:prstGeom>
        </p:spPr>
      </p:pic>
    </p:spTree>
    <p:extLst>
      <p:ext uri="{BB962C8B-B14F-4D97-AF65-F5344CB8AC3E}">
        <p14:creationId xmlns:p14="http://schemas.microsoft.com/office/powerpoint/2010/main" val="1791126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000A8F-D016-4EE3-BCD8-0CFB11600501}"/>
              </a:ext>
            </a:extLst>
          </p:cNvPr>
          <p:cNvSpPr>
            <a:spLocks noGrp="1"/>
          </p:cNvSpPr>
          <p:nvPr>
            <p:ph type="title"/>
          </p:nvPr>
        </p:nvSpPr>
        <p:spPr>
          <a:xfrm>
            <a:off x="311727" y="291234"/>
            <a:ext cx="10515600" cy="1325563"/>
          </a:xfrm>
        </p:spPr>
        <p:txBody>
          <a:bodyPr/>
          <a:lstStyle/>
          <a:p>
            <a:r>
              <a:rPr lang="en-GB" b="1" dirty="0">
                <a:latin typeface="NSimSun" panose="02010609030101010101" pitchFamily="49" charset="-122"/>
                <a:ea typeface="NSimSun" panose="02010609030101010101" pitchFamily="49" charset="-122"/>
              </a:rPr>
              <a:t>Early Church Fathers: Tertullian </a:t>
            </a:r>
          </a:p>
        </p:txBody>
      </p:sp>
      <p:sp>
        <p:nvSpPr>
          <p:cNvPr id="12" name="Rectangle 11">
            <a:extLst>
              <a:ext uri="{FF2B5EF4-FFF2-40B4-BE49-F238E27FC236}">
                <a16:creationId xmlns:a16="http://schemas.microsoft.com/office/drawing/2014/main" id="{6C3A3699-73BE-48C7-97FD-5C41335D5464}"/>
              </a:ext>
            </a:extLst>
          </p:cNvPr>
          <p:cNvSpPr/>
          <p:nvPr/>
        </p:nvSpPr>
        <p:spPr>
          <a:xfrm>
            <a:off x="450273" y="1506022"/>
            <a:ext cx="6619121" cy="5262979"/>
          </a:xfrm>
          <a:prstGeom prst="rect">
            <a:avLst/>
          </a:prstGeom>
        </p:spPr>
        <p:txBody>
          <a:bodyPr wrap="square">
            <a:spAutoFit/>
          </a:bodyPr>
          <a:lstStyle/>
          <a:p>
            <a:pPr marL="342900" indent="-342900">
              <a:buFont typeface="Arial" panose="020B0604020202020204" pitchFamily="34" charset="0"/>
              <a:buChar char="•"/>
            </a:pPr>
            <a:r>
              <a:rPr lang="en-GB" sz="2400" b="0" i="0" dirty="0">
                <a:solidFill>
                  <a:srgbClr val="404040"/>
                </a:solidFill>
                <a:effectLst/>
                <a:latin typeface="NSimSun" panose="02010609030101010101" pitchFamily="49" charset="-122"/>
                <a:ea typeface="NSimSun" panose="02010609030101010101" pitchFamily="49" charset="-122"/>
              </a:rPr>
              <a:t>Tertullian (160-225 CE) was born in Carthage, Tunisia.</a:t>
            </a:r>
          </a:p>
          <a:p>
            <a:pPr marL="342900" indent="-342900">
              <a:buFont typeface="Arial" panose="020B0604020202020204" pitchFamily="34" charset="0"/>
              <a:buChar char="•"/>
            </a:pPr>
            <a:endParaRPr lang="en-GB" sz="2400" dirty="0">
              <a:latin typeface="NSimSun" panose="02010609030101010101" pitchFamily="49" charset="-122"/>
              <a:ea typeface="NSimSun" panose="02010609030101010101" pitchFamily="49" charset="-122"/>
            </a:endParaRPr>
          </a:p>
          <a:p>
            <a:pPr marL="342900" indent="-342900">
              <a:buFont typeface="Arial" panose="020B0604020202020204" pitchFamily="34" charset="0"/>
              <a:buChar char="•"/>
            </a:pPr>
            <a:r>
              <a:rPr lang="en-GB" sz="2400" dirty="0">
                <a:latin typeface="NSimSun" panose="02010609030101010101" pitchFamily="49" charset="-122"/>
                <a:ea typeface="NSimSun" panose="02010609030101010101" pitchFamily="49" charset="-122"/>
              </a:rPr>
              <a:t>He was an apologist; someone defending the Christian faith against both pagans and heretics through verbal defence and writings.</a:t>
            </a:r>
          </a:p>
          <a:p>
            <a:pPr marL="342900" indent="-342900">
              <a:buFont typeface="Arial" panose="020B0604020202020204" pitchFamily="34" charset="0"/>
              <a:buChar char="•"/>
            </a:pPr>
            <a:endParaRPr lang="en-GB" sz="2400" dirty="0">
              <a:latin typeface="NSimSun" panose="02010609030101010101" pitchFamily="49" charset="-122"/>
              <a:ea typeface="NSimSun" panose="02010609030101010101" pitchFamily="49" charset="-122"/>
            </a:endParaRPr>
          </a:p>
          <a:p>
            <a:pPr marL="342900" indent="-342900">
              <a:buFont typeface="Arial" panose="020B0604020202020204" pitchFamily="34" charset="0"/>
              <a:buChar char="•"/>
            </a:pPr>
            <a:r>
              <a:rPr lang="en-GB" sz="2400" dirty="0">
                <a:latin typeface="NSimSun" panose="02010609030101010101" pitchFamily="49" charset="-122"/>
                <a:ea typeface="NSimSun" panose="02010609030101010101" pitchFamily="49" charset="-122"/>
              </a:rPr>
              <a:t>It was Tertullian who coined the term </a:t>
            </a:r>
            <a:r>
              <a:rPr lang="en-GB" sz="2400" i="1" dirty="0" err="1">
                <a:latin typeface="NSimSun" panose="02010609030101010101" pitchFamily="49" charset="-122"/>
                <a:ea typeface="NSimSun" panose="02010609030101010101" pitchFamily="49" charset="-122"/>
              </a:rPr>
              <a:t>trinitas</a:t>
            </a:r>
            <a:r>
              <a:rPr lang="en-GB" sz="2400" i="1" dirty="0">
                <a:latin typeface="NSimSun" panose="02010609030101010101" pitchFamily="49" charset="-122"/>
                <a:ea typeface="NSimSun" panose="02010609030101010101" pitchFamily="49" charset="-122"/>
              </a:rPr>
              <a:t> </a:t>
            </a:r>
            <a:r>
              <a:rPr lang="en-GB" sz="2400" dirty="0">
                <a:latin typeface="NSimSun" panose="02010609030101010101" pitchFamily="49" charset="-122"/>
                <a:ea typeface="NSimSun" panose="02010609030101010101" pitchFamily="49" charset="-122"/>
              </a:rPr>
              <a:t>to describe the Godhead. He also adapted other Latin terms to explain that God eternally exists as one substance (</a:t>
            </a:r>
            <a:r>
              <a:rPr lang="en-GB" sz="2400" i="1" dirty="0">
                <a:latin typeface="NSimSun" panose="02010609030101010101" pitchFamily="49" charset="-122"/>
                <a:ea typeface="NSimSun" panose="02010609030101010101" pitchFamily="49" charset="-122"/>
              </a:rPr>
              <a:t>substantia</a:t>
            </a:r>
            <a:r>
              <a:rPr lang="en-GB" sz="2400" dirty="0">
                <a:latin typeface="NSimSun" panose="02010609030101010101" pitchFamily="49" charset="-122"/>
                <a:ea typeface="NSimSun" panose="02010609030101010101" pitchFamily="49" charset="-122"/>
              </a:rPr>
              <a:t>) in three distinct persons (</a:t>
            </a:r>
            <a:r>
              <a:rPr lang="en-GB" sz="2400" i="1" dirty="0">
                <a:latin typeface="NSimSun" panose="02010609030101010101" pitchFamily="49" charset="-122"/>
                <a:ea typeface="NSimSun" panose="02010609030101010101" pitchFamily="49" charset="-122"/>
              </a:rPr>
              <a:t>personae</a:t>
            </a:r>
            <a:r>
              <a:rPr lang="en-GB" sz="2400" dirty="0">
                <a:latin typeface="NSimSun" panose="02010609030101010101" pitchFamily="49" charset="-122"/>
                <a:ea typeface="NSimSun" panose="02010609030101010101" pitchFamily="49" charset="-122"/>
              </a:rPr>
              <a:t>).</a:t>
            </a:r>
          </a:p>
        </p:txBody>
      </p:sp>
      <p:pic>
        <p:nvPicPr>
          <p:cNvPr id="2052" name="Picture 4" descr="https://urbanfaith.wpengine.com/wp-content/uploads/2014/02/africanchurchfather-tertullian.jpg">
            <a:extLst>
              <a:ext uri="{FF2B5EF4-FFF2-40B4-BE49-F238E27FC236}">
                <a16:creationId xmlns:a16="http://schemas.microsoft.com/office/drawing/2014/main" id="{945219E2-FFC5-4B85-83BE-F49D3BC33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7943" y="1506022"/>
            <a:ext cx="2469283" cy="449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991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000A8F-D016-4EE3-BCD8-0CFB11600501}"/>
              </a:ext>
            </a:extLst>
          </p:cNvPr>
          <p:cNvSpPr>
            <a:spLocks noGrp="1"/>
          </p:cNvSpPr>
          <p:nvPr>
            <p:ph type="title"/>
          </p:nvPr>
        </p:nvSpPr>
        <p:spPr>
          <a:xfrm>
            <a:off x="320964" y="236309"/>
            <a:ext cx="10515600" cy="1325563"/>
          </a:xfrm>
        </p:spPr>
        <p:txBody>
          <a:bodyPr/>
          <a:lstStyle/>
          <a:p>
            <a:r>
              <a:rPr lang="en-GB" b="1" dirty="0">
                <a:latin typeface="NSimSun" panose="02010609030101010101" pitchFamily="49" charset="-122"/>
                <a:ea typeface="NSimSun" panose="02010609030101010101" pitchFamily="49" charset="-122"/>
              </a:rPr>
              <a:t>Early Church Fathers: Origen </a:t>
            </a:r>
          </a:p>
        </p:txBody>
      </p:sp>
      <p:pic>
        <p:nvPicPr>
          <p:cNvPr id="10242" name="Picture 2" descr="https://urbanfaith.wpengine.com/wp-content/uploads/2014/02/africanchurchfathers-origen.jpg">
            <a:extLst>
              <a:ext uri="{FF2B5EF4-FFF2-40B4-BE49-F238E27FC236}">
                <a16:creationId xmlns:a16="http://schemas.microsoft.com/office/drawing/2014/main" id="{445AE10B-E543-42D1-8C0A-32B4C45CF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712" y="1940502"/>
            <a:ext cx="2857211" cy="38477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1998B89-4A64-4092-B9E4-9128BC012724}"/>
              </a:ext>
            </a:extLst>
          </p:cNvPr>
          <p:cNvSpPr/>
          <p:nvPr/>
        </p:nvSpPr>
        <p:spPr>
          <a:xfrm>
            <a:off x="320964" y="1561872"/>
            <a:ext cx="6837218" cy="5016758"/>
          </a:xfrm>
          <a:prstGeom prst="rect">
            <a:avLst/>
          </a:prstGeom>
        </p:spPr>
        <p:txBody>
          <a:bodyPr wrap="square">
            <a:spAutoFit/>
          </a:bodyPr>
          <a:lstStyle/>
          <a:p>
            <a:pPr marL="342900" indent="-342900">
              <a:buFont typeface="Arial" panose="020B0604020202020204" pitchFamily="34" charset="0"/>
              <a:buChar char="•"/>
            </a:pPr>
            <a:r>
              <a:rPr lang="en-GB" sz="2000" b="0" i="0" dirty="0">
                <a:solidFill>
                  <a:srgbClr val="404040"/>
                </a:solidFill>
                <a:effectLst/>
                <a:latin typeface="NSimSun" panose="02010609030101010101" pitchFamily="49" charset="-122"/>
                <a:ea typeface="NSimSun" panose="02010609030101010101" pitchFamily="49" charset="-122"/>
              </a:rPr>
              <a:t>Born in Alexandria, Egypt,</a:t>
            </a:r>
            <a:r>
              <a:rPr lang="en-GB" dirty="0">
                <a:latin typeface="NSimSun" panose="02010609030101010101" pitchFamily="49" charset="-122"/>
                <a:ea typeface="NSimSun" panose="02010609030101010101" pitchFamily="49" charset="-122"/>
              </a:rPr>
              <a:t> 185–254 CE</a:t>
            </a:r>
          </a:p>
          <a:p>
            <a:endParaRPr lang="en-GB" sz="2000" dirty="0">
              <a:solidFill>
                <a:srgbClr val="404040"/>
              </a:solidFill>
              <a:latin typeface="NSimSun" panose="02010609030101010101" pitchFamily="49" charset="-122"/>
              <a:ea typeface="NSimSun" panose="02010609030101010101" pitchFamily="49" charset="-122"/>
            </a:endParaRPr>
          </a:p>
          <a:p>
            <a:pPr marL="342900" indent="-342900">
              <a:buFont typeface="Arial" panose="020B0604020202020204" pitchFamily="34" charset="0"/>
              <a:buChar char="•"/>
            </a:pPr>
            <a:r>
              <a:rPr lang="en-GB" sz="2000" dirty="0">
                <a:latin typeface="NSimSun" panose="02010609030101010101" pitchFamily="49" charset="-122"/>
                <a:ea typeface="NSimSun" panose="02010609030101010101" pitchFamily="49" charset="-122"/>
              </a:rPr>
              <a:t>Origen was the first theologian to set out Christian doctrine in a systematic way.</a:t>
            </a:r>
          </a:p>
          <a:p>
            <a:endParaRPr lang="en-GB" sz="2000" dirty="0">
              <a:latin typeface="NSimSun" panose="02010609030101010101" pitchFamily="49" charset="-122"/>
              <a:ea typeface="NSimSun" panose="02010609030101010101" pitchFamily="49" charset="-122"/>
            </a:endParaRPr>
          </a:p>
          <a:p>
            <a:pPr marL="342900" indent="-342900">
              <a:buFont typeface="Arial" panose="020B0604020202020204" pitchFamily="34" charset="0"/>
              <a:buChar char="•"/>
            </a:pPr>
            <a:r>
              <a:rPr lang="en-GB" sz="2000" dirty="0">
                <a:latin typeface="NSimSun" panose="02010609030101010101" pitchFamily="49" charset="-122"/>
                <a:ea typeface="NSimSun" panose="02010609030101010101" pitchFamily="49" charset="-122"/>
              </a:rPr>
              <a:t>He contributed to the Alexandrian school which was interpreting scripture allegorically and wrote extensive Bible commentaries   </a:t>
            </a:r>
          </a:p>
          <a:p>
            <a:pPr marL="342900" indent="-342900">
              <a:buFont typeface="Arial" panose="020B0604020202020204" pitchFamily="34" charset="0"/>
              <a:buChar char="•"/>
            </a:pPr>
            <a:endParaRPr lang="en-GB" sz="2000" dirty="0">
              <a:latin typeface="NSimSun" panose="02010609030101010101" pitchFamily="49" charset="-122"/>
              <a:ea typeface="NSimSun" panose="02010609030101010101" pitchFamily="49" charset="-122"/>
            </a:endParaRPr>
          </a:p>
          <a:p>
            <a:pPr marL="342900" indent="-342900">
              <a:buFont typeface="Arial" panose="020B0604020202020204" pitchFamily="34" charset="0"/>
              <a:buChar char="•"/>
            </a:pPr>
            <a:r>
              <a:rPr lang="en-GB" sz="2000" dirty="0">
                <a:latin typeface="NSimSun" panose="02010609030101010101" pitchFamily="49" charset="-122"/>
                <a:ea typeface="NSimSun" panose="02010609030101010101" pitchFamily="49" charset="-122"/>
              </a:rPr>
              <a:t>Origen also contributed to the development of the Trinitarian doctrine. He taught that the Son and the Spirit were distinguished from the Father but existed eternally with the Father. He also claimed that the Son is ‘eternally begotten’ of the Father, who is the </a:t>
            </a:r>
            <a:r>
              <a:rPr lang="en-GB" sz="2000" i="1" dirty="0">
                <a:latin typeface="NSimSun" panose="02010609030101010101" pitchFamily="49" charset="-122"/>
                <a:ea typeface="NSimSun" panose="02010609030101010101" pitchFamily="49" charset="-122"/>
              </a:rPr>
              <a:t>arche</a:t>
            </a:r>
            <a:r>
              <a:rPr lang="en-GB" sz="2000" dirty="0">
                <a:latin typeface="NSimSun" panose="02010609030101010101" pitchFamily="49" charset="-122"/>
                <a:ea typeface="NSimSun" panose="02010609030101010101" pitchFamily="49" charset="-122"/>
              </a:rPr>
              <a:t> (source) of the other two divine persons in the Trinity.</a:t>
            </a:r>
          </a:p>
        </p:txBody>
      </p:sp>
    </p:spTree>
    <p:extLst>
      <p:ext uri="{BB962C8B-B14F-4D97-AF65-F5344CB8AC3E}">
        <p14:creationId xmlns:p14="http://schemas.microsoft.com/office/powerpoint/2010/main" val="85283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000A8F-D016-4EE3-BCD8-0CFB11600501}"/>
              </a:ext>
            </a:extLst>
          </p:cNvPr>
          <p:cNvSpPr>
            <a:spLocks noGrp="1"/>
          </p:cNvSpPr>
          <p:nvPr>
            <p:ph type="title"/>
          </p:nvPr>
        </p:nvSpPr>
        <p:spPr>
          <a:xfrm>
            <a:off x="431800" y="226579"/>
            <a:ext cx="10515600" cy="1325563"/>
          </a:xfrm>
        </p:spPr>
        <p:txBody>
          <a:bodyPr/>
          <a:lstStyle/>
          <a:p>
            <a:r>
              <a:rPr lang="en-GB" b="1" dirty="0">
                <a:latin typeface="NSimSun" panose="02010609030101010101" pitchFamily="49" charset="-122"/>
                <a:ea typeface="NSimSun" panose="02010609030101010101" pitchFamily="49" charset="-122"/>
              </a:rPr>
              <a:t>Early Church Fathers: Athanasius </a:t>
            </a:r>
          </a:p>
        </p:txBody>
      </p:sp>
      <p:sp>
        <p:nvSpPr>
          <p:cNvPr id="2" name="Rectangle 1">
            <a:extLst>
              <a:ext uri="{FF2B5EF4-FFF2-40B4-BE49-F238E27FC236}">
                <a16:creationId xmlns:a16="http://schemas.microsoft.com/office/drawing/2014/main" id="{F6CDD202-57BF-401B-917A-8B86C3ABD8A5}"/>
              </a:ext>
            </a:extLst>
          </p:cNvPr>
          <p:cNvSpPr/>
          <p:nvPr/>
        </p:nvSpPr>
        <p:spPr>
          <a:xfrm>
            <a:off x="514927" y="1422834"/>
            <a:ext cx="6624782" cy="5078313"/>
          </a:xfrm>
          <a:prstGeom prst="rect">
            <a:avLst/>
          </a:prstGeom>
        </p:spPr>
        <p:txBody>
          <a:bodyPr wrap="square">
            <a:spAutoFit/>
          </a:bodyPr>
          <a:lstStyle/>
          <a:p>
            <a:pPr marL="285750" indent="-285750">
              <a:buFont typeface="Arial" panose="020B0604020202020204" pitchFamily="34" charset="0"/>
              <a:buChar char="•"/>
            </a:pPr>
            <a:r>
              <a:rPr lang="en-GB" b="0" i="0" dirty="0">
                <a:solidFill>
                  <a:srgbClr val="404040"/>
                </a:solidFill>
                <a:effectLst/>
                <a:latin typeface="NSimSun" panose="02010609030101010101" pitchFamily="49" charset="-122"/>
                <a:ea typeface="NSimSun" panose="02010609030101010101" pitchFamily="49" charset="-122"/>
              </a:rPr>
              <a:t>Athanasius of Alexandria (296–373 CE) was an archdeacon and secretary to the bishop Alexander.</a:t>
            </a:r>
          </a:p>
          <a:p>
            <a:pPr marL="285750" indent="-285750">
              <a:buFont typeface="Arial" panose="020B0604020202020204" pitchFamily="34" charset="0"/>
              <a:buChar char="•"/>
            </a:pPr>
            <a:endParaRPr lang="en-GB" dirty="0">
              <a:latin typeface="NSimSun" panose="02010609030101010101" pitchFamily="49" charset="-122"/>
              <a:ea typeface="NSimSun" panose="02010609030101010101" pitchFamily="49" charset="-122"/>
            </a:endParaRPr>
          </a:p>
          <a:p>
            <a:pPr marL="285750" indent="-285750">
              <a:buFont typeface="Arial" panose="020B0604020202020204" pitchFamily="34" charset="0"/>
              <a:buChar char="•"/>
            </a:pPr>
            <a:r>
              <a:rPr lang="en-GB" dirty="0">
                <a:latin typeface="NSimSun" panose="02010609030101010101" pitchFamily="49" charset="-122"/>
                <a:ea typeface="NSimSun" panose="02010609030101010101" pitchFamily="49" charset="-122"/>
              </a:rPr>
              <a:t>He rigorously defending the full divinity of Jesus Christ and his co-equality with God the Father, a position which is captured in his most influential work </a:t>
            </a:r>
            <a:r>
              <a:rPr lang="en-GB" i="1" dirty="0">
                <a:latin typeface="NSimSun" panose="02010609030101010101" pitchFamily="49" charset="-122"/>
                <a:ea typeface="NSimSun" panose="02010609030101010101" pitchFamily="49" charset="-122"/>
              </a:rPr>
              <a:t>On the Incarnation</a:t>
            </a:r>
            <a:r>
              <a:rPr lang="en-GB" dirty="0">
                <a:latin typeface="NSimSun" panose="02010609030101010101" pitchFamily="49" charset="-122"/>
                <a:ea typeface="NSimSun" panose="02010609030101010101" pitchFamily="49" charset="-122"/>
              </a:rPr>
              <a:t>.</a:t>
            </a:r>
            <a:endParaRPr lang="en-GB" i="1" dirty="0">
              <a:latin typeface="NSimSun" panose="02010609030101010101" pitchFamily="49" charset="-122"/>
              <a:ea typeface="NSimSun" panose="02010609030101010101" pitchFamily="49" charset="-122"/>
            </a:endParaRPr>
          </a:p>
          <a:p>
            <a:pPr marL="285750" indent="-285750">
              <a:buFont typeface="Arial" panose="020B0604020202020204" pitchFamily="34" charset="0"/>
              <a:buChar char="•"/>
            </a:pPr>
            <a:endParaRPr lang="en-GB" dirty="0">
              <a:latin typeface="NSimSun" panose="02010609030101010101" pitchFamily="49" charset="-122"/>
              <a:ea typeface="NSimSun" panose="02010609030101010101" pitchFamily="49" charset="-122"/>
            </a:endParaRPr>
          </a:p>
          <a:p>
            <a:pPr marL="285750" indent="-285750">
              <a:buFont typeface="Arial" panose="020B0604020202020204" pitchFamily="34" charset="0"/>
              <a:buChar char="•"/>
            </a:pPr>
            <a:r>
              <a:rPr lang="en-GB" dirty="0">
                <a:latin typeface="NSimSun" panose="02010609030101010101" pitchFamily="49" charset="-122"/>
                <a:ea typeface="NSimSun" panose="02010609030101010101" pitchFamily="49" charset="-122"/>
              </a:rPr>
              <a:t>To counteract the spread of the Arius’ doctrine (Arius was teaching that Jesus was a Creature and not fully divine), Athanasius argued that if Christ was not fully divine, he would have been unable to redeem humankind. </a:t>
            </a:r>
          </a:p>
          <a:p>
            <a:pPr marL="285750" indent="-285750">
              <a:buFont typeface="Arial" panose="020B0604020202020204" pitchFamily="34" charset="0"/>
              <a:buChar char="•"/>
            </a:pPr>
            <a:endParaRPr lang="en-GB" dirty="0">
              <a:latin typeface="NSimSun" panose="02010609030101010101" pitchFamily="49" charset="-122"/>
              <a:ea typeface="NSimSun" panose="02010609030101010101" pitchFamily="49" charset="-122"/>
            </a:endParaRPr>
          </a:p>
          <a:p>
            <a:pPr marL="285750" indent="-285750">
              <a:buFont typeface="Arial" panose="020B0604020202020204" pitchFamily="34" charset="0"/>
              <a:buChar char="•"/>
            </a:pPr>
            <a:r>
              <a:rPr lang="en-GB" dirty="0">
                <a:latin typeface="NSimSun" panose="02010609030101010101" pitchFamily="49" charset="-122"/>
                <a:ea typeface="NSimSun" panose="02010609030101010101" pitchFamily="49" charset="-122"/>
              </a:rPr>
              <a:t>The council of </a:t>
            </a:r>
            <a:r>
              <a:rPr lang="en-GB" dirty="0" err="1">
                <a:latin typeface="NSimSun" panose="02010609030101010101" pitchFamily="49" charset="-122"/>
                <a:ea typeface="NSimSun" panose="02010609030101010101" pitchFamily="49" charset="-122"/>
              </a:rPr>
              <a:t>Nicea</a:t>
            </a:r>
            <a:r>
              <a:rPr lang="en-GB" dirty="0">
                <a:latin typeface="NSimSun" panose="02010609030101010101" pitchFamily="49" charset="-122"/>
                <a:ea typeface="NSimSun" panose="02010609030101010101" pitchFamily="49" charset="-122"/>
              </a:rPr>
              <a:t> in 325 CE affirmed that the Son was </a:t>
            </a:r>
            <a:r>
              <a:rPr lang="en-GB" i="1" dirty="0" err="1">
                <a:latin typeface="NSimSun" panose="02010609030101010101" pitchFamily="49" charset="-122"/>
                <a:ea typeface="NSimSun" panose="02010609030101010101" pitchFamily="49" charset="-122"/>
              </a:rPr>
              <a:t>homoousias</a:t>
            </a:r>
            <a:r>
              <a:rPr lang="en-GB" i="1" dirty="0">
                <a:latin typeface="NSimSun" panose="02010609030101010101" pitchFamily="49" charset="-122"/>
                <a:ea typeface="NSimSun" panose="02010609030101010101" pitchFamily="49" charset="-122"/>
              </a:rPr>
              <a:t> (meaning ‘</a:t>
            </a:r>
            <a:r>
              <a:rPr lang="en-GB" dirty="0">
                <a:latin typeface="NSimSun" panose="02010609030101010101" pitchFamily="49" charset="-122"/>
                <a:ea typeface="NSimSun" panose="02010609030101010101" pitchFamily="49" charset="-122"/>
              </a:rPr>
              <a:t>of the same substance’) with God the Father, reinforcing the orthodox position that only God could save humankind. </a:t>
            </a:r>
          </a:p>
        </p:txBody>
      </p:sp>
      <p:pic>
        <p:nvPicPr>
          <p:cNvPr id="9218" name="Picture 2" descr="https://urbanfaith.wpengine.com/wp-content/uploads/2014/02/africanchurchfathers-athanasius.jpg">
            <a:extLst>
              <a:ext uri="{FF2B5EF4-FFF2-40B4-BE49-F238E27FC236}">
                <a16:creationId xmlns:a16="http://schemas.microsoft.com/office/drawing/2014/main" id="{D080FA58-BBEB-4C17-9C9F-44B26B9F8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4389" y="1690687"/>
            <a:ext cx="2995756" cy="3754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6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000A8F-D016-4EE3-BCD8-0CFB11600501}"/>
              </a:ext>
            </a:extLst>
          </p:cNvPr>
          <p:cNvSpPr>
            <a:spLocks noGrp="1"/>
          </p:cNvSpPr>
          <p:nvPr>
            <p:ph type="title"/>
          </p:nvPr>
        </p:nvSpPr>
        <p:spPr>
          <a:xfrm>
            <a:off x="357909" y="177231"/>
            <a:ext cx="10515600" cy="1325563"/>
          </a:xfrm>
        </p:spPr>
        <p:txBody>
          <a:bodyPr/>
          <a:lstStyle/>
          <a:p>
            <a:r>
              <a:rPr lang="en-GB" b="1" dirty="0">
                <a:latin typeface="NSimSun" panose="02010609030101010101" pitchFamily="49" charset="-122"/>
                <a:ea typeface="NSimSun" panose="02010609030101010101" pitchFamily="49" charset="-122"/>
              </a:rPr>
              <a:t>Early Church Fathers: Augustine            of Hippo </a:t>
            </a:r>
          </a:p>
        </p:txBody>
      </p:sp>
      <p:pic>
        <p:nvPicPr>
          <p:cNvPr id="8194" name="Picture 2" descr="https://urbanfaith.wpengine.com/wp-content/uploads/2014/02/africanchurchfathers-augustine.jpg">
            <a:extLst>
              <a:ext uri="{FF2B5EF4-FFF2-40B4-BE49-F238E27FC236}">
                <a16:creationId xmlns:a16="http://schemas.microsoft.com/office/drawing/2014/main" id="{59A62108-A98B-4F5E-AC79-A390561F5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1336" y="1913110"/>
            <a:ext cx="2238374" cy="319341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he African Church Fathers — Immanuel Church">
            <a:extLst>
              <a:ext uri="{FF2B5EF4-FFF2-40B4-BE49-F238E27FC236}">
                <a16:creationId xmlns:a16="http://schemas.microsoft.com/office/drawing/2014/main" id="{25512B83-B0FB-4B08-BD50-AC59DE6CB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9710" y="413616"/>
            <a:ext cx="2137796" cy="285634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BBC - Will &amp; Testament: Augustine of Hippo">
            <a:extLst>
              <a:ext uri="{FF2B5EF4-FFF2-40B4-BE49-F238E27FC236}">
                <a16:creationId xmlns:a16="http://schemas.microsoft.com/office/drawing/2014/main" id="{D8E8D65A-3649-421A-A706-8667F779EF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9710" y="3509817"/>
            <a:ext cx="2221600" cy="27790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8DF2C32-4866-40BB-BA94-0C0D15D2E6DE}"/>
              </a:ext>
            </a:extLst>
          </p:cNvPr>
          <p:cNvSpPr/>
          <p:nvPr/>
        </p:nvSpPr>
        <p:spPr>
          <a:xfrm>
            <a:off x="170471" y="1690688"/>
            <a:ext cx="7163201" cy="4801314"/>
          </a:xfrm>
          <a:prstGeom prst="rect">
            <a:avLst/>
          </a:prstGeom>
        </p:spPr>
        <p:txBody>
          <a:bodyPr wrap="square">
            <a:spAutoFit/>
          </a:bodyPr>
          <a:lstStyle/>
          <a:p>
            <a:pPr marL="285750" indent="-285750">
              <a:buFont typeface="Arial" panose="020B0604020202020204" pitchFamily="34" charset="0"/>
              <a:buChar char="•"/>
            </a:pPr>
            <a:r>
              <a:rPr lang="en-GB" b="0" i="0" dirty="0">
                <a:solidFill>
                  <a:srgbClr val="404040"/>
                </a:solidFill>
                <a:effectLst/>
                <a:latin typeface="NSimSun" panose="02010609030101010101" pitchFamily="49" charset="-122"/>
                <a:ea typeface="NSimSun" panose="02010609030101010101" pitchFamily="49" charset="-122"/>
              </a:rPr>
              <a:t>Probably the most influential, and most recognised,  of the North African Church Fathers is Augustine of Hippo (354-430 CE)</a:t>
            </a:r>
          </a:p>
          <a:p>
            <a:pPr marL="285750" indent="-285750">
              <a:buFont typeface="Arial" panose="020B0604020202020204" pitchFamily="34" charset="0"/>
              <a:buChar char="•"/>
            </a:pPr>
            <a:r>
              <a:rPr lang="en-GB" dirty="0">
                <a:solidFill>
                  <a:srgbClr val="404040"/>
                </a:solidFill>
                <a:latin typeface="NSimSun" panose="02010609030101010101" pitchFamily="49" charset="-122"/>
                <a:ea typeface="NSimSun" panose="02010609030101010101" pitchFamily="49" charset="-122"/>
              </a:rPr>
              <a:t>He </a:t>
            </a:r>
            <a:r>
              <a:rPr lang="en-GB" b="0" i="0" dirty="0">
                <a:solidFill>
                  <a:srgbClr val="404040"/>
                </a:solidFill>
                <a:effectLst/>
                <a:latin typeface="NSimSun" panose="02010609030101010101" pitchFamily="49" charset="-122"/>
                <a:ea typeface="NSimSun" panose="02010609030101010101" pitchFamily="49" charset="-122"/>
              </a:rPr>
              <a:t>was a massive single influence in shaping the entire Western Christian tradition throughout the Middle Ages.</a:t>
            </a:r>
          </a:p>
          <a:p>
            <a:pPr marL="285750" indent="-285750">
              <a:buFont typeface="Arial" panose="020B0604020202020204" pitchFamily="34" charset="0"/>
              <a:buChar char="•"/>
            </a:pPr>
            <a:r>
              <a:rPr lang="en-GB" dirty="0">
                <a:latin typeface="NSimSun" panose="02010609030101010101" pitchFamily="49" charset="-122"/>
                <a:ea typeface="NSimSun" panose="02010609030101010101" pitchFamily="49" charset="-122"/>
              </a:rPr>
              <a:t>A philosopher, bishop, and theologian, Augustine told the story of his life and his conversion to Christianity in the book </a:t>
            </a:r>
            <a:r>
              <a:rPr lang="en-GB" i="1" dirty="0">
                <a:latin typeface="NSimSun" panose="02010609030101010101" pitchFamily="49" charset="-122"/>
                <a:ea typeface="NSimSun" panose="02010609030101010101" pitchFamily="49" charset="-122"/>
              </a:rPr>
              <a:t>Confessions </a:t>
            </a:r>
            <a:r>
              <a:rPr lang="en-GB" dirty="0">
                <a:latin typeface="NSimSun" panose="02010609030101010101" pitchFamily="49" charset="-122"/>
                <a:ea typeface="NSimSun" panose="02010609030101010101" pitchFamily="49" charset="-122"/>
              </a:rPr>
              <a:t>(for some considered to be the first biography written in Western literature). </a:t>
            </a:r>
          </a:p>
          <a:p>
            <a:pPr marL="285750" indent="-285750">
              <a:buFont typeface="Arial" panose="020B0604020202020204" pitchFamily="34" charset="0"/>
              <a:buChar char="•"/>
            </a:pPr>
            <a:r>
              <a:rPr lang="en-GB" dirty="0">
                <a:latin typeface="NSimSun" panose="02010609030101010101" pitchFamily="49" charset="-122"/>
                <a:ea typeface="NSimSun" panose="02010609030101010101" pitchFamily="49" charset="-122"/>
              </a:rPr>
              <a:t>Another of his works, </a:t>
            </a:r>
            <a:r>
              <a:rPr lang="en-GB" i="1" dirty="0">
                <a:latin typeface="NSimSun" panose="02010609030101010101" pitchFamily="49" charset="-122"/>
                <a:ea typeface="NSimSun" panose="02010609030101010101" pitchFamily="49" charset="-122"/>
              </a:rPr>
              <a:t>On the Trinity</a:t>
            </a:r>
            <a:r>
              <a:rPr lang="en-GB" dirty="0">
                <a:latin typeface="NSimSun" panose="02010609030101010101" pitchFamily="49" charset="-122"/>
                <a:ea typeface="NSimSun" panose="02010609030101010101" pitchFamily="49" charset="-122"/>
              </a:rPr>
              <a:t>, further contributed to that doctrine.</a:t>
            </a:r>
          </a:p>
          <a:p>
            <a:pPr marL="285750" indent="-285750">
              <a:buFont typeface="Arial" panose="020B0604020202020204" pitchFamily="34" charset="0"/>
              <a:buChar char="•"/>
            </a:pPr>
            <a:r>
              <a:rPr lang="en-GB" dirty="0">
                <a:latin typeface="NSimSun" panose="02010609030101010101" pitchFamily="49" charset="-122"/>
                <a:ea typeface="NSimSun" panose="02010609030101010101" pitchFamily="49" charset="-122"/>
              </a:rPr>
              <a:t>In 391 CE he was ordained to the priesthood and a year later became bishop of Hippo, now Annaba, in Algeria, where he served as bishop until he died on August 28</a:t>
            </a:r>
            <a:r>
              <a:rPr lang="en-GB" baseline="30000" dirty="0">
                <a:latin typeface="NSimSun" panose="02010609030101010101" pitchFamily="49" charset="-122"/>
                <a:ea typeface="NSimSun" panose="02010609030101010101" pitchFamily="49" charset="-122"/>
              </a:rPr>
              <a:t>th </a:t>
            </a:r>
            <a:r>
              <a:rPr lang="en-GB" dirty="0">
                <a:latin typeface="NSimSun" panose="02010609030101010101" pitchFamily="49" charset="-122"/>
                <a:ea typeface="NSimSun" panose="02010609030101010101" pitchFamily="49" charset="-122"/>
              </a:rPr>
              <a:t>430 CE</a:t>
            </a:r>
          </a:p>
          <a:p>
            <a:pPr marL="285750" indent="-285750">
              <a:buFont typeface="Arial" panose="020B0604020202020204" pitchFamily="34" charset="0"/>
              <a:buChar char="•"/>
            </a:pPr>
            <a:r>
              <a:rPr lang="en-GB" dirty="0">
                <a:latin typeface="NSimSun" panose="02010609030101010101" pitchFamily="49" charset="-122"/>
                <a:ea typeface="NSimSun" panose="02010609030101010101" pitchFamily="49" charset="-122"/>
              </a:rPr>
              <a:t>His doctrine of original sin and grace shaped the entire Western Christian tradition.</a:t>
            </a:r>
          </a:p>
        </p:txBody>
      </p:sp>
    </p:spTree>
    <p:extLst>
      <p:ext uri="{BB962C8B-B14F-4D97-AF65-F5344CB8AC3E}">
        <p14:creationId xmlns:p14="http://schemas.microsoft.com/office/powerpoint/2010/main" val="170776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utside of Ethiopia, did Christianity have any adherents/influence in  sub-Saharan Africa before the introduction of European colonialists? Or  Christianity never got a foothold beyond Ethiopia in Africa until the last  few centuries? -">
            <a:extLst>
              <a:ext uri="{FF2B5EF4-FFF2-40B4-BE49-F238E27FC236}">
                <a16:creationId xmlns:a16="http://schemas.microsoft.com/office/drawing/2014/main" id="{C264AEA9-5B0E-47A3-B101-12E0430F4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296" y="1581194"/>
            <a:ext cx="4762500" cy="3667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igion Map Egypt, Sudan and Abyssinia in Ck3 : r/CrusaderKings">
            <a:extLst>
              <a:ext uri="{FF2B5EF4-FFF2-40B4-BE49-F238E27FC236}">
                <a16:creationId xmlns:a16="http://schemas.microsoft.com/office/drawing/2014/main" id="{8C2D6793-F5D1-4868-90B0-B1267641AE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167" y="1566951"/>
            <a:ext cx="4323051" cy="36813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e Story of Africa| BBC World Service">
            <a:extLst>
              <a:ext uri="{FF2B5EF4-FFF2-40B4-BE49-F238E27FC236}">
                <a16:creationId xmlns:a16="http://schemas.microsoft.com/office/drawing/2014/main" id="{0A67CBD7-DE15-4B3A-802D-67A5846F16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3" y="1136074"/>
            <a:ext cx="4110395" cy="253985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492C80A2-D63E-470A-A2DF-8DA7C06D705D}"/>
              </a:ext>
            </a:extLst>
          </p:cNvPr>
          <p:cNvSpPr>
            <a:spLocks noGrp="1"/>
          </p:cNvSpPr>
          <p:nvPr>
            <p:ph type="title"/>
          </p:nvPr>
        </p:nvSpPr>
        <p:spPr/>
        <p:txBody>
          <a:bodyPr/>
          <a:lstStyle/>
          <a:p>
            <a:r>
              <a:rPr lang="en-GB" b="1" dirty="0">
                <a:latin typeface="NSimSun" panose="02010609030101010101" pitchFamily="49" charset="-122"/>
                <a:ea typeface="NSimSun" panose="02010609030101010101" pitchFamily="49" charset="-122"/>
              </a:rPr>
              <a:t>Spread of Christianity</a:t>
            </a:r>
          </a:p>
        </p:txBody>
      </p:sp>
      <p:pic>
        <p:nvPicPr>
          <p:cNvPr id="3082" name="Picture 10" descr="Ethiopian madonna child hi-res stock photography and images - Alamy">
            <a:extLst>
              <a:ext uri="{FF2B5EF4-FFF2-40B4-BE49-F238E27FC236}">
                <a16:creationId xmlns:a16="http://schemas.microsoft.com/office/drawing/2014/main" id="{EDF0AAB7-B1BA-451C-A4E0-EECB6DE82D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8395"/>
          <a:stretch/>
        </p:blipFill>
        <p:spPr bwMode="auto">
          <a:xfrm>
            <a:off x="8872354" y="3504338"/>
            <a:ext cx="2082757" cy="304814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8 Neo-Coptic Icons of St Mary ideas | orthodox icons, st mary, iconography">
            <a:extLst>
              <a:ext uri="{FF2B5EF4-FFF2-40B4-BE49-F238E27FC236}">
                <a16:creationId xmlns:a16="http://schemas.microsoft.com/office/drawing/2014/main" id="{5F0CD7DA-2F3B-4A2C-807E-EC55928AB2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392" y="3736796"/>
            <a:ext cx="2130425" cy="275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7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000A8F-D016-4EE3-BCD8-0CFB11600501}"/>
              </a:ext>
            </a:extLst>
          </p:cNvPr>
          <p:cNvSpPr>
            <a:spLocks noGrp="1"/>
          </p:cNvSpPr>
          <p:nvPr>
            <p:ph type="title"/>
          </p:nvPr>
        </p:nvSpPr>
        <p:spPr>
          <a:xfrm>
            <a:off x="367146" y="171161"/>
            <a:ext cx="10515600" cy="1325563"/>
          </a:xfrm>
        </p:spPr>
        <p:txBody>
          <a:bodyPr/>
          <a:lstStyle/>
          <a:p>
            <a:r>
              <a:rPr lang="en-GB" b="1" dirty="0">
                <a:latin typeface="NSimSun" panose="02010609030101010101" pitchFamily="49" charset="-122"/>
                <a:ea typeface="NSimSun" panose="02010609030101010101" pitchFamily="49" charset="-122"/>
              </a:rPr>
              <a:t>Mary of Egypt</a:t>
            </a:r>
          </a:p>
        </p:txBody>
      </p:sp>
      <p:pic>
        <p:nvPicPr>
          <p:cNvPr id="7170" name="Picture 2" descr="Venerable Mary of Egypt - Orthodox Church in America">
            <a:extLst>
              <a:ext uri="{FF2B5EF4-FFF2-40B4-BE49-F238E27FC236}">
                <a16:creationId xmlns:a16="http://schemas.microsoft.com/office/drawing/2014/main" id="{10EFFBD7-1FE8-418F-9573-55D94F332B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1277" y="1348509"/>
            <a:ext cx="3858378" cy="498301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aint Mary of Egypt as a Model for our Lives | ORTHODOX CHRISTIANITY THEN  AND NOW">
            <a:extLst>
              <a:ext uri="{FF2B5EF4-FFF2-40B4-BE49-F238E27FC236}">
                <a16:creationId xmlns:a16="http://schemas.microsoft.com/office/drawing/2014/main" id="{160EE33F-2354-40CF-BAFF-0258CC1FB2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300" y="1348509"/>
            <a:ext cx="2668010" cy="49808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D5AD726-F2C1-4A3F-A8AC-93D53C9470AD}"/>
              </a:ext>
            </a:extLst>
          </p:cNvPr>
          <p:cNvSpPr txBox="1"/>
          <p:nvPr/>
        </p:nvSpPr>
        <p:spPr>
          <a:xfrm>
            <a:off x="517237" y="1348509"/>
            <a:ext cx="3971636" cy="4832092"/>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NSimSun" panose="02010609030101010101" pitchFamily="49" charset="-122"/>
                <a:ea typeface="NSimSun" panose="02010609030101010101" pitchFamily="49" charset="-122"/>
              </a:rPr>
              <a:t>344- 421 CE</a:t>
            </a:r>
          </a:p>
          <a:p>
            <a:pPr marL="457200" indent="-457200">
              <a:buFont typeface="Arial" panose="020B0604020202020204" pitchFamily="34" charset="0"/>
              <a:buChar char="•"/>
            </a:pPr>
            <a:r>
              <a:rPr lang="en-GB" sz="2800" dirty="0">
                <a:latin typeface="NSimSun" panose="02010609030101010101" pitchFamily="49" charset="-122"/>
                <a:ea typeface="NSimSun" panose="02010609030101010101" pitchFamily="49" charset="-122"/>
              </a:rPr>
              <a:t>Egyptian saint, highly venerated as a Desert Mother in the Eastern Orthodox and Coptic Churches</a:t>
            </a:r>
          </a:p>
          <a:p>
            <a:pPr marL="457200" indent="-457200">
              <a:buFont typeface="Arial" panose="020B0604020202020204" pitchFamily="34" charset="0"/>
              <a:buChar char="•"/>
            </a:pPr>
            <a:r>
              <a:rPr lang="en-GB" sz="2800" dirty="0">
                <a:latin typeface="NSimSun" panose="02010609030101010101" pitchFamily="49" charset="-122"/>
                <a:ea typeface="NSimSun" panose="02010609030101010101" pitchFamily="49" charset="-122"/>
              </a:rPr>
              <a:t>Life of promiscuity pre-conversion</a:t>
            </a:r>
          </a:p>
          <a:p>
            <a:pPr marL="457200" indent="-457200">
              <a:buFont typeface="Arial" panose="020B0604020202020204" pitchFamily="34" charset="0"/>
              <a:buChar char="•"/>
            </a:pPr>
            <a:r>
              <a:rPr lang="en-GB" sz="2800" dirty="0">
                <a:latin typeface="NSimSun" panose="02010609030101010101" pitchFamily="49" charset="-122"/>
                <a:ea typeface="NSimSun" panose="02010609030101010101" pitchFamily="49" charset="-122"/>
              </a:rPr>
              <a:t>‘Desert Mother’</a:t>
            </a:r>
          </a:p>
        </p:txBody>
      </p:sp>
    </p:spTree>
    <p:extLst>
      <p:ext uri="{BB962C8B-B14F-4D97-AF65-F5344CB8AC3E}">
        <p14:creationId xmlns:p14="http://schemas.microsoft.com/office/powerpoint/2010/main" val="257186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009800E09BBA40802188F61B2A0884" ma:contentTypeVersion="14" ma:contentTypeDescription="Create a new document." ma:contentTypeScope="" ma:versionID="472be68dd665da9177406dfa785bce8e">
  <xsd:schema xmlns:xsd="http://www.w3.org/2001/XMLSchema" xmlns:xs="http://www.w3.org/2001/XMLSchema" xmlns:p="http://schemas.microsoft.com/office/2006/metadata/properties" xmlns:ns3="ddb7ca07-3dbd-46d0-b936-db03494340e3" xmlns:ns4="c3989300-b2f8-455d-8512-500988452310" targetNamespace="http://schemas.microsoft.com/office/2006/metadata/properties" ma:root="true" ma:fieldsID="85cc833ca3272d77b6e48fab0105bff3" ns3:_="" ns4:_="">
    <xsd:import namespace="ddb7ca07-3dbd-46d0-b936-db03494340e3"/>
    <xsd:import namespace="c3989300-b2f8-455d-8512-50098845231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7ca07-3dbd-46d0-b936-db03494340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989300-b2f8-455d-8512-50098845231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48AF8C-62D2-430D-857F-35B73F6388C1}">
  <ds:schemaRefs>
    <ds:schemaRef ds:uri="http://schemas.microsoft.com/sharepoint/v3/contenttype/forms"/>
  </ds:schemaRefs>
</ds:datastoreItem>
</file>

<file path=customXml/itemProps2.xml><?xml version="1.0" encoding="utf-8"?>
<ds:datastoreItem xmlns:ds="http://schemas.openxmlformats.org/officeDocument/2006/customXml" ds:itemID="{F01D0A70-D2D4-47F0-9C78-7AC5CB85E312}">
  <ds:schemaRefs>
    <ds:schemaRef ds:uri="http://purl.org/dc/elements/1.1/"/>
    <ds:schemaRef ds:uri="http://schemas.microsoft.com/office/2006/metadata/properties"/>
    <ds:schemaRef ds:uri="c3989300-b2f8-455d-8512-500988452310"/>
    <ds:schemaRef ds:uri="ddb7ca07-3dbd-46d0-b936-db03494340e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9B87B42-C86D-40FF-B4A7-D0581FC0AE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b7ca07-3dbd-46d0-b936-db03494340e3"/>
    <ds:schemaRef ds:uri="c3989300-b2f8-455d-8512-5009884523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TotalTime>
  <Words>904</Words>
  <Application>Microsoft Office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NSimSun</vt:lpstr>
      <vt:lpstr>Arial</vt:lpstr>
      <vt:lpstr>Calibri</vt:lpstr>
      <vt:lpstr>Calibri Light</vt:lpstr>
      <vt:lpstr>Courier New</vt:lpstr>
      <vt:lpstr>Office Theme</vt:lpstr>
      <vt:lpstr>Telling The Story of Christianity Forwards</vt:lpstr>
      <vt:lpstr>Reading the Story of Christianity Forwards</vt:lpstr>
      <vt:lpstr>PowerPoint Presentation</vt:lpstr>
      <vt:lpstr>Early Church Fathers: Tertullian </vt:lpstr>
      <vt:lpstr>Early Church Fathers: Origen </vt:lpstr>
      <vt:lpstr>Early Church Fathers: Athanasius </vt:lpstr>
      <vt:lpstr>Early Church Fathers: Augustine            of Hippo </vt:lpstr>
      <vt:lpstr>Spread of Christianity</vt:lpstr>
      <vt:lpstr>Mary of Egypt</vt:lpstr>
      <vt:lpstr>Moses the Black</vt:lpstr>
      <vt:lpstr>St Perpetua &amp; St Felicity</vt:lpstr>
      <vt:lpstr>Zera Yacob</vt:lpstr>
      <vt:lpstr>Hermeneutics of Suspicion</vt:lpstr>
      <vt:lpstr>How might you use this during Black History Month?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Telling The Story of Christianity Forwards</dc:title>
  <dc:creator>Jennifer Jenkins</dc:creator>
  <cp:lastModifiedBy>Dr RFT Murphy</cp:lastModifiedBy>
  <cp:revision>11</cp:revision>
  <dcterms:created xsi:type="dcterms:W3CDTF">2022-08-30T12:00:18Z</dcterms:created>
  <dcterms:modified xsi:type="dcterms:W3CDTF">2022-09-06T13:19:27Z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0x01010058009800E09BBA40802188F61B2A0884</vt:lpwstr>
  </property>
</Properties>
</file>